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1"/>
  </p:notesMasterIdLst>
  <p:sldIdLst>
    <p:sldId id="256" r:id="rId2"/>
    <p:sldId id="257" r:id="rId3"/>
    <p:sldId id="258" r:id="rId4"/>
    <p:sldId id="259" r:id="rId5"/>
    <p:sldId id="271" r:id="rId6"/>
    <p:sldId id="273" r:id="rId7"/>
    <p:sldId id="272" r:id="rId8"/>
    <p:sldId id="270" r:id="rId9"/>
    <p:sldId id="274" r:id="rId10"/>
    <p:sldId id="275" r:id="rId11"/>
    <p:sldId id="279" r:id="rId12"/>
    <p:sldId id="261" r:id="rId13"/>
    <p:sldId id="264" r:id="rId14"/>
    <p:sldId id="262" r:id="rId15"/>
    <p:sldId id="280" r:id="rId16"/>
    <p:sldId id="283" r:id="rId17"/>
    <p:sldId id="285" r:id="rId18"/>
    <p:sldId id="286" r:id="rId19"/>
    <p:sldId id="287" r:id="rId20"/>
    <p:sldId id="288" r:id="rId21"/>
    <p:sldId id="284" r:id="rId22"/>
    <p:sldId id="281" r:id="rId23"/>
    <p:sldId id="267" r:id="rId24"/>
    <p:sldId id="277" r:id="rId25"/>
    <p:sldId id="263" r:id="rId26"/>
    <p:sldId id="265" r:id="rId27"/>
    <p:sldId id="276" r:id="rId28"/>
    <p:sldId id="282" r:id="rId29"/>
    <p:sldId id="289" r:id="rId30"/>
    <p:sldId id="291" r:id="rId31"/>
    <p:sldId id="290" r:id="rId32"/>
    <p:sldId id="292" r:id="rId33"/>
    <p:sldId id="293" r:id="rId34"/>
    <p:sldId id="294" r:id="rId35"/>
    <p:sldId id="295" r:id="rId36"/>
    <p:sldId id="266" r:id="rId37"/>
    <p:sldId id="268" r:id="rId38"/>
    <p:sldId id="269" r:id="rId39"/>
    <p:sldId id="296" r:id="rId4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E75AFD-DB6B-4C23-AB2D-72CCCAB78DB8}" type="datetimeFigureOut">
              <a:rPr lang="sk-SK" smtClean="0"/>
              <a:pPr/>
              <a:t>21. 3. 2011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0DF597-CF53-4D23-8012-CF1DDAFAE095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0DF597-CF53-4D23-8012-CF1DDAFAE095}" type="slidenum">
              <a:rPr lang="sk-SK" smtClean="0"/>
              <a:pPr/>
              <a:t>17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uhlý trojuho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ľná form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ľná form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ľná form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ovná spojnic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60EE813-C68C-4800-B877-E977C40FE3B4}" type="datetimeFigureOut">
              <a:rPr lang="sk-SK" smtClean="0"/>
              <a:pPr/>
              <a:t>21. 3. 2011</a:t>
            </a:fld>
            <a:endParaRPr lang="sk-SK" dirty="0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k-SK" dirty="0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C46E511-4E4D-42FB-9DB5-B5193F910FC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0EE813-C68C-4800-B877-E977C40FE3B4}" type="datetimeFigureOut">
              <a:rPr lang="sk-SK" smtClean="0"/>
              <a:pPr/>
              <a:t>21. 3. 2011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46E511-4E4D-42FB-9DB5-B5193F910FC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0EE813-C68C-4800-B877-E977C40FE3B4}" type="datetimeFigureOut">
              <a:rPr lang="sk-SK" smtClean="0"/>
              <a:pPr/>
              <a:t>21. 3. 2011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46E511-4E4D-42FB-9DB5-B5193F910FC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dirty="0" smtClean="0"/>
              <a:t>Kliknite sem a upravte štýly predlohy textu.</a:t>
            </a:r>
          </a:p>
          <a:p>
            <a:pPr lvl="1" eaLnBrk="1" latinLnBrk="0" hangingPunct="1"/>
            <a:r>
              <a:rPr lang="sk-SK" dirty="0" smtClean="0"/>
              <a:t>Druhá úroveň</a:t>
            </a:r>
          </a:p>
          <a:p>
            <a:pPr lvl="2" eaLnBrk="1" latinLnBrk="0" hangingPunct="1"/>
            <a:r>
              <a:rPr lang="sk-SK" dirty="0" smtClean="0"/>
              <a:t>Tretia úroveň</a:t>
            </a:r>
          </a:p>
          <a:p>
            <a:pPr lvl="3" eaLnBrk="1" latinLnBrk="0" hangingPunct="1"/>
            <a:r>
              <a:rPr lang="sk-SK" dirty="0" smtClean="0"/>
              <a:t>Štvrtá úroveň</a:t>
            </a:r>
          </a:p>
          <a:p>
            <a:pPr lvl="4" eaLnBrk="1" latinLnBrk="0" hangingPunct="1"/>
            <a:r>
              <a:rPr lang="sk-SK" dirty="0" smtClean="0"/>
              <a:t>Piata úroveň</a:t>
            </a:r>
            <a:endParaRPr kumimoji="0" lang="en-US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0EE813-C68C-4800-B877-E977C40FE3B4}" type="datetimeFigureOut">
              <a:rPr lang="sk-SK" smtClean="0"/>
              <a:pPr/>
              <a:t>21. 3. 2011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46E511-4E4D-42FB-9DB5-B5193F910FCC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0EE813-C68C-4800-B877-E977C40FE3B4}" type="datetimeFigureOut">
              <a:rPr lang="sk-SK" smtClean="0"/>
              <a:pPr/>
              <a:t>21. 3. 2011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46E511-4E4D-42FB-9DB5-B5193F910FCC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7" name="Výlož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Výlož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0EE813-C68C-4800-B877-E977C40FE3B4}" type="datetimeFigureOut">
              <a:rPr lang="sk-SK" smtClean="0"/>
              <a:pPr/>
              <a:t>21. 3. 2011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46E511-4E4D-42FB-9DB5-B5193F910FCC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0EE813-C68C-4800-B877-E977C40FE3B4}" type="datetimeFigureOut">
              <a:rPr lang="sk-SK" smtClean="0"/>
              <a:pPr/>
              <a:t>21. 3. 2011</a:t>
            </a:fld>
            <a:endParaRPr lang="sk-SK" dirty="0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46E511-4E4D-42FB-9DB5-B5193F910FC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0EE813-C68C-4800-B877-E977C40FE3B4}" type="datetimeFigureOut">
              <a:rPr lang="sk-SK" smtClean="0"/>
              <a:pPr/>
              <a:t>21. 3. 2011</a:t>
            </a:fld>
            <a:endParaRPr lang="sk-SK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46E511-4E4D-42FB-9DB5-B5193F910FCC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0EE813-C68C-4800-B877-E977C40FE3B4}" type="datetimeFigureOut">
              <a:rPr lang="sk-SK" smtClean="0"/>
              <a:pPr/>
              <a:t>21. 3. 2011</a:t>
            </a:fld>
            <a:endParaRPr lang="sk-SK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46E511-4E4D-42FB-9DB5-B5193F910FC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60EE813-C68C-4800-B877-E977C40FE3B4}" type="datetimeFigureOut">
              <a:rPr lang="sk-SK" smtClean="0"/>
              <a:pPr/>
              <a:t>21. 3. 2011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46E511-4E4D-42FB-9DB5-B5193F910FC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60EE813-C68C-4800-B877-E977C40FE3B4}" type="datetimeFigureOut">
              <a:rPr lang="sk-SK" smtClean="0"/>
              <a:pPr/>
              <a:t>21. 3. 2011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C46E511-4E4D-42FB-9DB5-B5193F910FCC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ľná form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uhlý trojuho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ovná spojnic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Výlož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Výlož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ľná form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ľná form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uhlý trojuho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ovná spojnic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60EE813-C68C-4800-B877-E977C40FE3B4}" type="datetimeFigureOut">
              <a:rPr lang="sk-SK" smtClean="0"/>
              <a:pPr/>
              <a:t>21. 3. 2011</a:t>
            </a:fld>
            <a:endParaRPr lang="sk-SK" dirty="0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k-SK" dirty="0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C46E511-4E4D-42FB-9DB5-B5193F910FC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331640" y="1124744"/>
            <a:ext cx="6028184" cy="2470426"/>
          </a:xfrm>
        </p:spPr>
        <p:txBody>
          <a:bodyPr/>
          <a:lstStyle/>
          <a:p>
            <a:r>
              <a:rPr lang="sk-SK" dirty="0" smtClean="0"/>
              <a:t>Kvalitné výrobky, </a:t>
            </a:r>
            <a:br>
              <a:rPr lang="sk-SK" dirty="0" smtClean="0"/>
            </a:br>
            <a:r>
              <a:rPr lang="sk-SK" dirty="0" smtClean="0"/>
              <a:t>znak kvality,</a:t>
            </a:r>
            <a:br>
              <a:rPr lang="sk-SK" dirty="0" smtClean="0"/>
            </a:br>
            <a:r>
              <a:rPr lang="sk-SK" dirty="0" smtClean="0"/>
              <a:t>certifikácia</a:t>
            </a:r>
            <a:endParaRPr lang="sk-SK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683568" y="4293096"/>
            <a:ext cx="7772400" cy="1199704"/>
          </a:xfrm>
        </p:spPr>
        <p:txBody>
          <a:bodyPr/>
          <a:lstStyle/>
          <a:p>
            <a:r>
              <a:rPr lang="sk-SK" dirty="0" smtClean="0"/>
              <a:t>Ing. Viera </a:t>
            </a:r>
            <a:r>
              <a:rPr lang="sk-SK" dirty="0" err="1" smtClean="0"/>
              <a:t>Paučírová</a:t>
            </a:r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sk-SK" sz="2400" dirty="0" smtClean="0">
                <a:latin typeface="Arial" pitchFamily="34" charset="0"/>
                <a:cs typeface="Arial" pitchFamily="34" charset="0"/>
              </a:rPr>
              <a:t>   je tradičný poľnohospodársky výrobok alebo potravina, ktoré sa vyznačujú typickými charakteristickými znakmi, ktoré buď obsahujú tradičné prísady, alebo sa vyrábajú tradičnými postupmi</a:t>
            </a:r>
          </a:p>
          <a:p>
            <a:pPr>
              <a:buNone/>
            </a:pPr>
            <a:r>
              <a:rPr lang="sk-SK" sz="2400" dirty="0" smtClean="0">
                <a:latin typeface="Arial" pitchFamily="34" charset="0"/>
                <a:cs typeface="Arial" pitchFamily="34" charset="0"/>
              </a:rPr>
              <a:t>   a ich používanie na trhu bolo preukázané za obdobie jednej ľudskej generácie, t.j. obdobie trvajúce aspoň 25 rokov</a:t>
            </a:r>
          </a:p>
          <a:p>
            <a:endParaRPr lang="sk-SK" sz="2400" dirty="0" smtClean="0">
              <a:latin typeface="Arial" pitchFamily="34" charset="0"/>
              <a:cs typeface="Arial" pitchFamily="34" charset="0"/>
            </a:endParaRPr>
          </a:p>
          <a:p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dirty="0" smtClean="0">
                <a:latin typeface="Arial" pitchFamily="34" charset="0"/>
                <a:cs typeface="Arial" pitchFamily="34" charset="0"/>
              </a:rPr>
              <a:t>Zaručená tradičná špecialita(TSG)-</a:t>
            </a:r>
            <a:endParaRPr lang="sk-SK" sz="28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221088"/>
            <a:ext cx="1695624" cy="1695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 smtClean="0"/>
          </a:p>
          <a:p>
            <a:pPr>
              <a:buNone/>
            </a:pPr>
            <a:endParaRPr lang="sk-SK" dirty="0" smtClean="0"/>
          </a:p>
          <a:p>
            <a:endParaRPr lang="sk-SK" dirty="0" smtClean="0"/>
          </a:p>
          <a:p>
            <a:r>
              <a:rPr lang="sk-SK" sz="2400" dirty="0" smtClean="0">
                <a:latin typeface="Arial" pitchFamily="34" charset="0"/>
                <a:cs typeface="Arial" pitchFamily="34" charset="0"/>
              </a:rPr>
              <a:t>Vlastnosti výrobku charakterizujú určitú kultúru regiónu alebo oblasti, umožňujú zachovanie tradícií a vidieckeho spôsobu života –niečo, čo je overené časom a odovzdávané z generácie na generáciu</a:t>
            </a:r>
            <a:endParaRPr lang="sk-SK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r>
              <a:rPr lang="sk-SK" sz="2800" b="0" dirty="0" smtClean="0">
                <a:latin typeface="Arial" pitchFamily="34" charset="0"/>
                <a:cs typeface="Arial" pitchFamily="34" charset="0"/>
              </a:rPr>
              <a:t>Kvalita- regionálny produkt, kultúrna dimenzia produktu v regióne, certifikácia</a:t>
            </a:r>
            <a:endParaRPr lang="sk-SK" sz="2800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sz="1800" b="1" dirty="0" smtClean="0">
              <a:latin typeface="Arial" pitchFamily="34" charset="0"/>
              <a:cs typeface="Arial" pitchFamily="34" charset="0"/>
            </a:endParaRPr>
          </a:p>
          <a:p>
            <a:endParaRPr lang="sk-SK" sz="1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sk-SK" sz="1800" b="1" dirty="0" smtClean="0">
                <a:latin typeface="Arial" pitchFamily="34" charset="0"/>
                <a:cs typeface="Arial" pitchFamily="34" charset="0"/>
              </a:rPr>
              <a:t>Produkt vidieckej turistiky, výrobok VCR- nie je definovaný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vidiecka turistika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agroturistika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poľovnícka turistika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rybárska turistika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cykloturistika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jazdecká škola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atď.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Nie je vyrobený, nie je distribuovaný, nevýhodne sa predáva(sezónnosť...)</a:t>
            </a:r>
          </a:p>
          <a:p>
            <a:pPr>
              <a:buNone/>
            </a:pPr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    </a:t>
            </a:r>
            <a:endParaRPr lang="sk-SK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b="0" dirty="0" smtClean="0">
                <a:latin typeface="Arial" pitchFamily="34" charset="0"/>
                <a:cs typeface="Arial" pitchFamily="34" charset="0"/>
              </a:rPr>
              <a:t>Kvalitné výrobky a znak kvality vo vidieckom cestovnom ruchu</a:t>
            </a:r>
            <a:endParaRPr lang="sk-SK" sz="2800" b="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Documents and Settings\Viera\Plocha\nová VCR\vidiecky_C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2996952"/>
            <a:ext cx="4308480" cy="115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323528" y="1124744"/>
            <a:ext cx="8363272" cy="488254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1600" dirty="0" smtClean="0">
                <a:latin typeface="Arial" pitchFamily="34" charset="0"/>
                <a:cs typeface="Arial" pitchFamily="34" charset="0"/>
              </a:rPr>
              <a:t>Každá aktivita, ktorá sa vykonáva vo vidieckom prostredí, ktorá využíva zdroje a charakteristiky vidieka( cestovný ruch kultúrny, zdravotný, kúpeľný,  zimný a letný, vodná turistika, poľovníctvo, rybárstvo atď.</a:t>
            </a:r>
          </a:p>
          <a:p>
            <a:pPr>
              <a:buNone/>
            </a:pPr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8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Vidiecky cestovný ruch</a:t>
            </a:r>
          </a:p>
          <a:p>
            <a:pPr>
              <a:buNone/>
            </a:pPr>
            <a:r>
              <a:rPr lang="sk-SK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Využívanie voľného času na vidieku rôznymi rekreačnými činnosťami s možnosťou ubytovania v rodinách, vo vidieckych domoch alebo v účelových komerčných ubytovacích zariadeniach postavených v tomto prostredí.</a:t>
            </a:r>
          </a:p>
          <a:p>
            <a:pPr>
              <a:buNone/>
            </a:pPr>
            <a:endParaRPr lang="sk-SK" sz="18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8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Agroturistika- segment CR</a:t>
            </a:r>
          </a:p>
          <a:p>
            <a:pPr>
              <a:buNone/>
            </a:pPr>
            <a:r>
              <a:rPr lang="sk-SK" sz="1600" dirty="0" smtClean="0">
                <a:latin typeface="Arial" pitchFamily="34" charset="0"/>
                <a:cs typeface="Arial" pitchFamily="34" charset="0"/>
              </a:rPr>
              <a:t>Pobytovým miestom dovolenkára je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agrofarma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, roľnícky dvor, majer, kopanice alebo lazy a spája sa s možnosťou starostlivosti o domáce zvieratá  a pomoci majiteľom pri poľnohospodárskych prácach, napr. kosenie a sušenie sena, žatevné práce, zber ovocia a jeho spracovanie, kŕmenie a ošetrovanie zvierat, dojenie, výroba syra, zabíjačky a pod.</a:t>
            </a:r>
          </a:p>
          <a:p>
            <a:pPr>
              <a:buNone/>
            </a:pPr>
            <a:endParaRPr lang="sk-SK" sz="1800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k-SK" sz="18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k-SK" sz="18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sk-SK" sz="1800" b="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Cestovný ruch vo vidieckom prostredí </a:t>
            </a:r>
            <a:endParaRPr lang="sk-SK" sz="1800" b="0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k-SK" sz="2800" dirty="0" smtClean="0">
              <a:latin typeface="Arial" pitchFamily="34" charset="0"/>
              <a:cs typeface="Arial" pitchFamily="34" charset="0"/>
            </a:endParaRPr>
          </a:p>
          <a:p>
            <a:endParaRPr lang="sk-SK" sz="2800" dirty="0" smtClean="0">
              <a:latin typeface="Arial" pitchFamily="34" charset="0"/>
              <a:cs typeface="Arial" pitchFamily="34" charset="0"/>
            </a:endParaRPr>
          </a:p>
          <a:p>
            <a:endParaRPr lang="sk-SK" sz="2800" dirty="0" smtClean="0">
              <a:latin typeface="Arial" pitchFamily="34" charset="0"/>
              <a:cs typeface="Arial" pitchFamily="34" charset="0"/>
            </a:endParaRPr>
          </a:p>
          <a:p>
            <a:endParaRPr lang="sk-SK" sz="2800" dirty="0" smtClean="0">
              <a:latin typeface="Arial" pitchFamily="34" charset="0"/>
              <a:cs typeface="Arial" pitchFamily="34" charset="0"/>
            </a:endParaRPr>
          </a:p>
          <a:p>
            <a:endParaRPr lang="sk-SK" sz="2800" dirty="0" smtClean="0">
              <a:latin typeface="Arial" pitchFamily="34" charset="0"/>
              <a:cs typeface="Arial" pitchFamily="34" charset="0"/>
            </a:endParaRPr>
          </a:p>
          <a:p>
            <a:endParaRPr lang="sk-SK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sk-SK" sz="2400" dirty="0" smtClean="0">
                <a:latin typeface="Arial" pitchFamily="34" charset="0"/>
                <a:cs typeface="Arial" pitchFamily="34" charset="0"/>
              </a:rPr>
              <a:t>Je to súbor aktivít a činností, ktoré vedú k uspokojeniu zákazníka- dovolenkára- certifikácia krok k úspechu</a:t>
            </a:r>
            <a:endParaRPr lang="sk-SK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91264" cy="1084982"/>
          </a:xfrm>
        </p:spPr>
        <p:txBody>
          <a:bodyPr>
            <a:normAutofit/>
          </a:bodyPr>
          <a:lstStyle/>
          <a:p>
            <a:r>
              <a:rPr lang="sk-SK" sz="2000" dirty="0" smtClean="0">
                <a:latin typeface="Arial" pitchFamily="34" charset="0"/>
                <a:cs typeface="Arial" pitchFamily="34" charset="0"/>
              </a:rPr>
              <a:t>Ako vidiecku turistiku vyrobiť</a:t>
            </a:r>
            <a:r>
              <a:rPr lang="sk-SK" sz="2000" dirty="0" smtClean="0">
                <a:effectLst/>
                <a:latin typeface="Arial" pitchFamily="34" charset="0"/>
                <a:cs typeface="Arial" pitchFamily="34" charset="0"/>
              </a:rPr>
              <a:t>, certifikovať,</a:t>
            </a:r>
            <a:r>
              <a:rPr lang="sk-SK" sz="2000" dirty="0" smtClean="0">
                <a:latin typeface="Arial" pitchFamily="34" charset="0"/>
                <a:cs typeface="Arial" pitchFamily="34" charset="0"/>
              </a:rPr>
              <a:t> dostať ju na trh a predať ju ???</a:t>
            </a:r>
            <a:br>
              <a:rPr lang="sk-SK" sz="2000" dirty="0" smtClean="0">
                <a:latin typeface="Arial" pitchFamily="34" charset="0"/>
                <a:cs typeface="Arial" pitchFamily="34" charset="0"/>
              </a:rPr>
            </a:br>
            <a:endParaRPr lang="sk-SK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dĺžnik 3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endParaRPr lang="sk-SK" dirty="0" smtClean="0"/>
          </a:p>
        </p:txBody>
      </p:sp>
      <p:sp>
        <p:nvSpPr>
          <p:cNvPr id="6" name="Oval 3"/>
          <p:cNvSpPr>
            <a:spLocks noChangeArrowheads="1"/>
          </p:cNvSpPr>
          <p:nvPr/>
        </p:nvSpPr>
        <p:spPr bwMode="auto">
          <a:xfrm>
            <a:off x="5220072" y="1628800"/>
            <a:ext cx="2057400" cy="990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sk-SK"/>
              <a:t>Zariadenia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6300192" y="2996952"/>
            <a:ext cx="1828800" cy="990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sk-SK" dirty="0"/>
          </a:p>
        </p:txBody>
      </p:sp>
      <p:pic>
        <p:nvPicPr>
          <p:cNvPr id="8" name="Picture 12" descr="C:\Program Files\Common Files\Microsoft Shared\Clipart\cagcat50\SO02464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609600"/>
            <a:ext cx="1084263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Oval 62"/>
          <p:cNvSpPr>
            <a:spLocks noChangeArrowheads="1"/>
          </p:cNvSpPr>
          <p:nvPr/>
        </p:nvSpPr>
        <p:spPr bwMode="auto">
          <a:xfrm>
            <a:off x="3491880" y="2204864"/>
            <a:ext cx="1524000" cy="13716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sk-SK"/>
              <a:t>výrobok</a:t>
            </a:r>
          </a:p>
        </p:txBody>
      </p:sp>
      <p:sp>
        <p:nvSpPr>
          <p:cNvPr id="14" name="Oval 20"/>
          <p:cNvSpPr>
            <a:spLocks noChangeArrowheads="1"/>
          </p:cNvSpPr>
          <p:nvPr/>
        </p:nvSpPr>
        <p:spPr bwMode="auto">
          <a:xfrm>
            <a:off x="755576" y="3140968"/>
            <a:ext cx="2057400" cy="990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sk-SK"/>
              <a:t>Služby</a:t>
            </a:r>
          </a:p>
        </p:txBody>
      </p:sp>
      <p:sp>
        <p:nvSpPr>
          <p:cNvPr id="15" name="Oval 5"/>
          <p:cNvSpPr>
            <a:spLocks noChangeArrowheads="1"/>
          </p:cNvSpPr>
          <p:nvPr/>
        </p:nvSpPr>
        <p:spPr bwMode="auto">
          <a:xfrm>
            <a:off x="6300192" y="2996952"/>
            <a:ext cx="1828800" cy="990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sk-SK"/>
              <a:t>Prírodné krásy</a:t>
            </a:r>
          </a:p>
        </p:txBody>
      </p:sp>
      <p:sp>
        <p:nvSpPr>
          <p:cNvPr id="16" name="Oval 19"/>
          <p:cNvSpPr>
            <a:spLocks noChangeArrowheads="1"/>
          </p:cNvSpPr>
          <p:nvPr/>
        </p:nvSpPr>
        <p:spPr bwMode="auto">
          <a:xfrm>
            <a:off x="3419872" y="3717032"/>
            <a:ext cx="1981200" cy="990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sk-SK" dirty="0" smtClean="0"/>
              <a:t>Aktivity</a:t>
            </a:r>
            <a:endParaRPr lang="sk-SK" dirty="0"/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1259632" y="1556792"/>
            <a:ext cx="2286000" cy="10668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sk-SK" dirty="0" smtClean="0"/>
              <a:t>Ubytovanie strava</a:t>
            </a:r>
            <a:endParaRPr lang="sk-SK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124744"/>
            <a:ext cx="8219256" cy="4882547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výrobok- výroba tradičných , ekologických a regionálne špecifických produktov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zariadenia- záujem spotrebiteľa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prírodné krásy- zvýšenie atraktívnosti regiónu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aktivity- kultúrne a náboženské zvyky, zachovanie kultúrneho dedičstva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služby- zvýšenie dôvery spotrebiteľa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ubytovanie a strava- návrat k tradičným spôsobom</a:t>
            </a:r>
          </a:p>
          <a:p>
            <a:pPr>
              <a:buNone/>
            </a:pPr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8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Kultúrny, sociálny a ekonomický dopad na región</a:t>
            </a:r>
          </a:p>
          <a:p>
            <a:r>
              <a:rPr lang="sk-SK" sz="18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podpora malých výrobcov a spracovateľov</a:t>
            </a:r>
          </a:p>
          <a:p>
            <a:r>
              <a:rPr lang="sk-SK" sz="18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zvýšenie zamestnanosti v regióne ( </a:t>
            </a:r>
            <a:r>
              <a:rPr lang="sk-SK" sz="1800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samozamestnanie</a:t>
            </a:r>
            <a:r>
              <a:rPr lang="sk-SK" sz="18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sk-SK" sz="18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zvýšenie atraktívnosti regiónu- tvorba pridanej hodnoty</a:t>
            </a:r>
          </a:p>
          <a:p>
            <a:r>
              <a:rPr lang="sk-SK" sz="18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zlepšenie ekológie regiónu, oživenie vzhľadu krajiny</a:t>
            </a:r>
          </a:p>
          <a:p>
            <a:r>
              <a:rPr lang="sk-SK" sz="18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diverzifikácia produkcie</a:t>
            </a:r>
            <a:endParaRPr lang="sk-SK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000" b="0" dirty="0" smtClean="0">
                <a:latin typeface="Arial" pitchFamily="34" charset="0"/>
                <a:cs typeface="Arial" pitchFamily="34" charset="0"/>
              </a:rPr>
              <a:t>Certifikácia vo vidieckom CR, základné prvky</a:t>
            </a:r>
            <a:endParaRPr lang="sk-SK" sz="2000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896544"/>
          </a:xfrm>
        </p:spPr>
        <p:txBody>
          <a:bodyPr>
            <a:normAutofit/>
          </a:bodyPr>
          <a:lstStyle/>
          <a:p>
            <a:pPr>
              <a:buNone/>
            </a:pPr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Certifikát regionálneho produktu potvrdzuje originalitu výrobku, ktoré môžu</a:t>
            </a:r>
          </a:p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výrobcovia (tradičný výrobcovia) získať pre svoj produkt a tým vytvoriť lepšie</a:t>
            </a:r>
          </a:p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predpoklady na uplatnenie na trhu</a:t>
            </a:r>
          </a:p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Certifikácia prispeje k propagovaniu slovenských produktov a regiónov</a:t>
            </a:r>
          </a:p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Slovenska doma i v zahraničí</a:t>
            </a:r>
          </a:p>
          <a:p>
            <a:pPr>
              <a:buNone/>
            </a:pPr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Predpokladá :</a:t>
            </a:r>
          </a:p>
          <a:p>
            <a:pPr>
              <a:buFontTx/>
              <a:buChar char="-"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široké využitie v cestovnom ruchu</a:t>
            </a:r>
          </a:p>
          <a:p>
            <a:pPr>
              <a:buFontTx/>
              <a:buChar char="-"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rozšírenie podnikateľských aktivít miestnych producentov v regiónoch</a:t>
            </a:r>
          </a:p>
          <a:p>
            <a:pPr>
              <a:buFontTx/>
              <a:buChar char="-"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predajnosť regionálnych produktov( výstavy, trhové akcie,...)</a:t>
            </a:r>
          </a:p>
          <a:p>
            <a:pPr>
              <a:buFontTx/>
              <a:buChar char="-"/>
            </a:pPr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sk-SK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23528" y="404664"/>
            <a:ext cx="8363272" cy="1138138"/>
          </a:xfrm>
        </p:spPr>
        <p:txBody>
          <a:bodyPr>
            <a:normAutofit/>
          </a:bodyPr>
          <a:lstStyle/>
          <a:p>
            <a:r>
              <a:rPr lang="sk-SK" sz="2000" b="0" dirty="0" smtClean="0">
                <a:latin typeface="Arial" pitchFamily="34" charset="0"/>
                <a:cs typeface="Arial" pitchFamily="34" charset="0"/>
              </a:rPr>
              <a:t>Certifikácia- regionálne produkty</a:t>
            </a:r>
            <a:br>
              <a:rPr lang="sk-SK" sz="2000" b="0" dirty="0" smtClean="0">
                <a:latin typeface="Arial" pitchFamily="34" charset="0"/>
                <a:cs typeface="Arial" pitchFamily="34" charset="0"/>
              </a:rPr>
            </a:br>
            <a:endParaRPr lang="sk-SK" sz="2000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467544" y="476672"/>
            <a:ext cx="7848872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k-SK" dirty="0" smtClean="0">
              <a:latin typeface="Arial" pitchFamily="34" charset="0"/>
              <a:cs typeface="Arial" pitchFamily="34" charset="0"/>
            </a:endParaRPr>
          </a:p>
          <a:p>
            <a:endParaRPr lang="sk-SK" dirty="0" smtClean="0">
              <a:latin typeface="Arial" pitchFamily="34" charset="0"/>
              <a:cs typeface="Arial" pitchFamily="34" charset="0"/>
            </a:endParaRPr>
          </a:p>
          <a:p>
            <a:endParaRPr lang="sk-SK" dirty="0" smtClean="0">
              <a:latin typeface="Arial" pitchFamily="34" charset="0"/>
              <a:cs typeface="Arial" pitchFamily="34" charset="0"/>
            </a:endParaRPr>
          </a:p>
          <a:p>
            <a:r>
              <a:rPr lang="sk-SK" sz="1600" dirty="0" smtClean="0">
                <a:latin typeface="Arial" pitchFamily="34" charset="0"/>
                <a:cs typeface="Arial" pitchFamily="34" charset="0"/>
              </a:rPr>
              <a:t>Značenie nemá nahrádzať doposiaľ zavedenú značku, výrobok ( kopaničiarska slivovica)</a:t>
            </a:r>
          </a:p>
          <a:p>
            <a:r>
              <a:rPr lang="sk-SK" dirty="0" smtClean="0">
                <a:latin typeface="Arial" pitchFamily="34" charset="0"/>
                <a:cs typeface="Arial" pitchFamily="34" charset="0"/>
              </a:rPr>
              <a:t>Výrobca musí mať trvalý pobyt v regióne, musí dodržiavať všetky predpisy a normy výroby(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kvalita,hygiena,financie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endParaRPr lang="sk-SK" dirty="0" smtClean="0">
              <a:latin typeface="Arial" pitchFamily="34" charset="0"/>
              <a:cs typeface="Arial" pitchFamily="34" charset="0"/>
            </a:endParaRPr>
          </a:p>
          <a:p>
            <a:r>
              <a:rPr lang="sk-SK" dirty="0" smtClean="0">
                <a:latin typeface="Arial" pitchFamily="34" charset="0"/>
                <a:cs typeface="Arial" pitchFamily="34" charset="0"/>
              </a:rPr>
              <a:t>Pre certifikáciu výrobkov sú dôležité 4 základné kritéria, ktoré by mali byť podmienkou získania certifikátu :</a:t>
            </a:r>
          </a:p>
          <a:p>
            <a:endParaRPr lang="sk-SK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AutoNum type="arabicPeriod"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Zviazanosť s regiónom, produkty vyrobené v regióne</a:t>
            </a:r>
          </a:p>
          <a:p>
            <a:pPr marL="342900" indent="-342900">
              <a:buAutoNum type="arabicPeriod"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Zaručenie štandardnej kvality</a:t>
            </a:r>
          </a:p>
          <a:p>
            <a:pPr marL="342900" indent="-342900">
              <a:buAutoNum type="arabicPeriod"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Šetrnosť k prírode</a:t>
            </a:r>
          </a:p>
          <a:p>
            <a:pPr marL="342900" indent="-342900">
              <a:buAutoNum type="arabicPeriod"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Jedinečnosť spojená s regiónom</a:t>
            </a:r>
          </a:p>
          <a:p>
            <a:pPr marL="342900" indent="-342900"/>
            <a:endParaRPr lang="sk-SK" dirty="0" smtClean="0"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sk-SK" dirty="0" smtClean="0">
                <a:latin typeface="Arial" pitchFamily="34" charset="0"/>
                <a:cs typeface="Arial" pitchFamily="34" charset="0"/>
              </a:rPr>
              <a:t>Jedná sa o značenie služieb, výrobku ktoré majú lokálny, regionálny</a:t>
            </a:r>
          </a:p>
          <a:p>
            <a:pPr marL="342900" indent="-342900"/>
            <a:r>
              <a:rPr lang="sk-SK" dirty="0" smtClean="0">
                <a:latin typeface="Arial" pitchFamily="34" charset="0"/>
                <a:cs typeface="Arial" pitchFamily="34" charset="0"/>
              </a:rPr>
              <a:t>charakter a sú späté s konkrétnym miestom.</a:t>
            </a:r>
          </a:p>
          <a:p>
            <a:pPr marL="342900" indent="-342900"/>
            <a:endParaRPr lang="sk-SK" dirty="0" smtClean="0"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sk-SK" dirty="0" smtClean="0">
                <a:latin typeface="Arial" pitchFamily="34" charset="0"/>
                <a:cs typeface="Arial" pitchFamily="34" charset="0"/>
              </a:rPr>
              <a:t>Výrobky majú jednotné značenie certifikát - logo</a:t>
            </a:r>
          </a:p>
          <a:p>
            <a:endParaRPr lang="sk-SK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395536" y="548680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 Proces certifikácie</a:t>
            </a:r>
            <a:endParaRPr lang="sk-SK" dirty="0" smtClean="0">
              <a:latin typeface="Arial" pitchFamily="34" charset="0"/>
              <a:cs typeface="Arial" pitchFamily="34" charset="0"/>
            </a:endParaRPr>
          </a:p>
          <a:p>
            <a:endParaRPr lang="sk-SK" dirty="0" smtClean="0">
              <a:latin typeface="Arial" pitchFamily="34" charset="0"/>
              <a:cs typeface="Arial" pitchFamily="34" charset="0"/>
            </a:endParaRPr>
          </a:p>
          <a:p>
            <a:endParaRPr lang="sk-SK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18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Kritéria pre výrobcov:</a:t>
            </a:r>
          </a:p>
          <a:p>
            <a:pPr>
              <a:buNone/>
            </a:pPr>
            <a:endParaRPr lang="sk-SK" sz="1800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Miestny subjekt( remeselník ,ľudový umelec, živnostník, ľudový výrobca, firma, organizácia s prevádzkou v regióne v rámci hraníc turistického regiónu</a:t>
            </a:r>
          </a:p>
          <a:p>
            <a:pPr>
              <a:buFont typeface="Arial" pitchFamily="34" charset="0"/>
              <a:buChar char="•"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Kvalifikácia pre príslušnú výrobu- živnostenský list, byť v evidencii zväzov, cechov, múzeí pre danú výrobu </a:t>
            </a:r>
          </a:p>
          <a:p>
            <a:pPr>
              <a:buFont typeface="Arial" pitchFamily="34" charset="0"/>
              <a:buChar char="•"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Zaručenie štandardnej kvality výroby- plnenie zákonných noriem a predpisov( hygienické, technické, bezpečnosť...)</a:t>
            </a:r>
          </a:p>
          <a:p>
            <a:pPr>
              <a:buFont typeface="Arial" pitchFamily="34" charset="0"/>
              <a:buChar char="•"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Proces výroby nepoškodzuje prírodu- dodržiavanie platných noriem a predpisov, zásady šetrnosti ( voda, energia, odpady, materiál )</a:t>
            </a:r>
          </a:p>
          <a:p>
            <a:pPr>
              <a:buFont typeface="Arial" pitchFamily="34" charset="0"/>
              <a:buChar char="•"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Starostlivosť o zákazníka</a:t>
            </a:r>
            <a:endParaRPr lang="sk-SK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936104"/>
          </a:xfrm>
        </p:spPr>
        <p:txBody>
          <a:bodyPr>
            <a:normAutofit/>
          </a:bodyPr>
          <a:lstStyle/>
          <a:p>
            <a:r>
              <a:rPr lang="sk-SK" sz="1800" b="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Certifikácia II- kritéria</a:t>
            </a:r>
            <a:endParaRPr lang="sk-SK" sz="1800" b="0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179512" y="1340768"/>
            <a:ext cx="8507288" cy="4666523"/>
          </a:xfrm>
        </p:spPr>
        <p:txBody>
          <a:bodyPr>
            <a:normAutofit/>
          </a:bodyPr>
          <a:lstStyle/>
          <a:p>
            <a:r>
              <a:rPr lang="sk-SK" sz="18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Kritéria pre výrobok</a:t>
            </a:r>
          </a:p>
          <a:p>
            <a:pPr>
              <a:buNone/>
            </a:pPr>
            <a:endParaRPr lang="sk-SK" sz="1800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Spotrebný tovar alebo poľnohospodárske a prírodné produkty vyrobené v regióne</a:t>
            </a:r>
          </a:p>
          <a:p>
            <a:pPr>
              <a:buFont typeface="Arial" pitchFamily="34" charset="0"/>
              <a:buChar char="•"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Zaručenie štandardnej kvality- výrobok spĺňa všetky predpisy a normy, ktoré sú pre neho stanovené</a:t>
            </a:r>
          </a:p>
          <a:p>
            <a:pPr>
              <a:buFont typeface="Arial" pitchFamily="34" charset="0"/>
              <a:buChar char="•"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Šetrnosť k prírode- výrobok ani jeho obal nepoškodzujú zdravie ľudí ani životné prostredie( výroba, používanie, likvidácia )</a:t>
            </a:r>
          </a:p>
          <a:p>
            <a:pPr>
              <a:buFont typeface="Arial" pitchFamily="34" charset="0"/>
              <a:buChar char="•"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Jedinečnosť spojená s regiónom- výrobok musí byť jedinečný vo vzťahu k regiónu (písomný dokument alebo historický prameň)</a:t>
            </a:r>
          </a:p>
          <a:p>
            <a:pPr>
              <a:buNone/>
            </a:pPr>
            <a:endParaRPr lang="sk-SK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0"/>
            <a:ext cx="8219256" cy="1417638"/>
          </a:xfrm>
        </p:spPr>
        <p:txBody>
          <a:bodyPr>
            <a:normAutofit/>
          </a:bodyPr>
          <a:lstStyle/>
          <a:p>
            <a:r>
              <a:rPr lang="sk-SK" sz="1800" b="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 Certifikácia III.</a:t>
            </a:r>
            <a:endParaRPr lang="sk-SK" sz="1800" b="0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sk-SK" sz="2400" dirty="0" smtClean="0">
                <a:latin typeface="Arial" pitchFamily="34" charset="0"/>
                <a:cs typeface="Arial" pitchFamily="34" charset="0"/>
              </a:rPr>
              <a:t>  Z histórie EÚ</a:t>
            </a:r>
          </a:p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  W. </a:t>
            </a:r>
            <a:r>
              <a:rPr lang="sk-SK" sz="1800" dirty="0" err="1" smtClean="0">
                <a:latin typeface="Arial" pitchFamily="34" charset="0"/>
                <a:cs typeface="Arial" pitchFamily="34" charset="0"/>
              </a:rPr>
              <a:t>Churchil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- Spojené štáty európske- rok I946</a:t>
            </a:r>
          </a:p>
          <a:p>
            <a:pPr>
              <a:buNone/>
            </a:pPr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   Róbert </a:t>
            </a:r>
            <a:r>
              <a:rPr lang="sk-SK" sz="1800" dirty="0" err="1" smtClean="0">
                <a:latin typeface="Arial" pitchFamily="34" charset="0"/>
                <a:cs typeface="Arial" pitchFamily="34" charset="0"/>
              </a:rPr>
              <a:t>Schuman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- ESUO, rok I952</a:t>
            </a:r>
          </a:p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 - po prvý krát jedna z </a:t>
            </a:r>
            <a:r>
              <a:rPr lang="sk-SK" sz="1800" dirty="0" err="1" smtClean="0">
                <a:latin typeface="Arial" pitchFamily="34" charset="0"/>
                <a:cs typeface="Arial" pitchFamily="34" charset="0"/>
              </a:rPr>
              <a:t>kĺúčových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 oblastí</a:t>
            </a:r>
          </a:p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   politiky, ktorá dovtedy spadala výlučne do kompetencie jedného štátu</a:t>
            </a:r>
          </a:p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   prešla do rúk medzinárodnej organizácie ESUO</a:t>
            </a:r>
          </a:p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sk-SK" sz="1800" dirty="0" err="1" smtClean="0">
                <a:latin typeface="Arial" pitchFamily="34" charset="0"/>
                <a:cs typeface="Arial" pitchFamily="34" charset="0"/>
              </a:rPr>
              <a:t>Šesdesiate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 roky- 80 % výroby spotreby potravín- hlavný </a:t>
            </a:r>
            <a:r>
              <a:rPr lang="sk-SK" sz="1800" dirty="0" err="1" smtClean="0">
                <a:latin typeface="Arial" pitchFamily="34" charset="0"/>
                <a:cs typeface="Arial" pitchFamily="34" charset="0"/>
              </a:rPr>
              <a:t>cieĺ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 SPP:( EAGGF)- intervenčné nákupy,</a:t>
            </a:r>
          </a:p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   dotačná politika pre farmárov- rozšírenie výroby</a:t>
            </a:r>
          </a:p>
          <a:p>
            <a:pPr>
              <a:buNone/>
            </a:pPr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= zvýšiť produktivitu </a:t>
            </a:r>
            <a:r>
              <a:rPr lang="sk-SK" sz="1800" dirty="0" err="1" smtClean="0">
                <a:latin typeface="Arial" pitchFamily="34" charset="0"/>
                <a:cs typeface="Arial" pitchFamily="34" charset="0"/>
              </a:rPr>
              <a:t>poĺnohospodárstva</a:t>
            </a:r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= zabezpečiť slušnú životnú úroveň pre poľnohospodárske obyvateľstvo</a:t>
            </a:r>
          </a:p>
          <a:p>
            <a:pPr>
              <a:buFontTx/>
              <a:buChar char="-"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= stabilizovať trhy</a:t>
            </a:r>
          </a:p>
          <a:p>
            <a:pPr>
              <a:buFontTx/>
              <a:buChar char="-"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= zabezpečiť potravinovú istotu v rozumných cenách pre spotrebiteľov</a:t>
            </a:r>
          </a:p>
          <a:p>
            <a:pPr>
              <a:buFontTx/>
              <a:buChar char="-"/>
            </a:pPr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Vysoká podpora = nadprodukcia ( až120 %)</a:t>
            </a:r>
          </a:p>
          <a:p>
            <a:pPr>
              <a:buNone/>
            </a:pPr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     </a:t>
            </a:r>
          </a:p>
          <a:p>
            <a:endParaRPr lang="sk-SK" sz="2000" dirty="0" smtClean="0">
              <a:latin typeface="Arial" pitchFamily="34" charset="0"/>
              <a:cs typeface="Arial" pitchFamily="34" charset="0"/>
            </a:endParaRPr>
          </a:p>
          <a:p>
            <a:endParaRPr lang="sk-SK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k-SK" dirty="0" smtClean="0"/>
          </a:p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sk-SK" sz="3600" b="0" dirty="0" smtClean="0">
                <a:latin typeface="Arial" pitchFamily="34" charset="0"/>
                <a:cs typeface="Arial" pitchFamily="34" charset="0"/>
              </a:rPr>
              <a:t>EÚ- prístup ku kvalite</a:t>
            </a:r>
            <a:endParaRPr lang="sk-SK" sz="3600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Tradičný výrobok – tradícia sa týka výrobku, výrobnej technológie alebo existujúcej firmy v regióne.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Produkt z miestnych surovín- produkt, výrobok je vyrobený z miestnych surovín ( alebo aspoň čiastočne ) pochádzajúcich z územia turistického regiónu. Suroviny uvádzané ako miestne nesmú byť nahrádzané.( med, mlieko, vajcia, minerálnu vodu, byliny, lesné plody a pod.).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Ručná/ remeselná práca- výrobok je vyrábaný aspoň čiastočne ručne. Ručná práca sa tu rozumie to, že remeselník vnáša do každého výrobku zvláštnu osobitosť- každý výrobok je originál.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Výnimočná kvalita- výrobok výrazne reprezentujúci región- výrobok svojou kvalitou alebo inými výnimočnými vlastnosťami reprezentuje región v cele SR ale aj v zahraničí.</a:t>
            </a:r>
          </a:p>
          <a:p>
            <a:endParaRPr lang="sk-SK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sk-SK" sz="1800" b="0" dirty="0" smtClean="0">
                <a:latin typeface="Arial" pitchFamily="34" charset="0"/>
                <a:cs typeface="Arial" pitchFamily="34" charset="0"/>
              </a:rPr>
              <a:t>Certifikácia- </a:t>
            </a:r>
            <a:r>
              <a:rPr lang="sk-SK" sz="1800" b="0" dirty="0" err="1" smtClean="0">
                <a:latin typeface="Arial" pitchFamily="34" charset="0"/>
                <a:cs typeface="Arial" pitchFamily="34" charset="0"/>
              </a:rPr>
              <a:t>sub-kritéria</a:t>
            </a:r>
            <a:endParaRPr lang="sk-SK" sz="1800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vzhľad značky je určený grafickým znázornením(manuálom) na používanie značky 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značku prideľuje certifikačný orgán, </a:t>
            </a:r>
            <a:r>
              <a:rPr lang="sk-SK" sz="1800" dirty="0" err="1" smtClean="0">
                <a:latin typeface="Arial" pitchFamily="34" charset="0"/>
                <a:cs typeface="Arial" pitchFamily="34" charset="0"/>
              </a:rPr>
              <a:t>napr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: Národná skupina pre miestne značenie, ktorú riadi a zvoláva Regionálne </a:t>
            </a:r>
            <a:r>
              <a:rPr lang="sk-SK" sz="1800" dirty="0" err="1" smtClean="0">
                <a:latin typeface="Arial" pitchFamily="34" charset="0"/>
                <a:cs typeface="Arial" pitchFamily="34" charset="0"/>
              </a:rPr>
              <a:t>enviromentálne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 centrum Slovensko, ktoré je zároveň oprávneným užívateľom licencie</a:t>
            </a:r>
          </a:p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Národná komisia sa skladá zo zástupcov Ministerstva životného prostredia,</a:t>
            </a:r>
          </a:p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Ministerstva pôdohospodárstva, Slovenskej agentúry životného</a:t>
            </a:r>
          </a:p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prostredia, Ústredia ľudovej umeleckej výroby, Združenia vidieckej turistiky,</a:t>
            </a:r>
          </a:p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pracovníkov REC Slovensko a prizvaných expertov z daného regiónu ( MVO,</a:t>
            </a:r>
          </a:p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zväzy, združenia, odborníci a pod.) Komisia sa riadi rokovacím poriadkom.</a:t>
            </a:r>
          </a:p>
          <a:p>
            <a:pPr>
              <a:buNone/>
            </a:pPr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k-SK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000" b="0" dirty="0" smtClean="0">
                <a:latin typeface="Arial" pitchFamily="34" charset="0"/>
                <a:cs typeface="Arial" pitchFamily="34" charset="0"/>
              </a:rPr>
              <a:t>Certifikát- </a:t>
            </a:r>
            <a:r>
              <a:rPr lang="sk-SK" sz="2000" b="0" smtClean="0">
                <a:latin typeface="Arial" pitchFamily="34" charset="0"/>
                <a:cs typeface="Arial" pitchFamily="34" charset="0"/>
              </a:rPr>
              <a:t>značka- logo</a:t>
            </a:r>
            <a:endParaRPr lang="sk-SK" sz="2000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    postupy náročné na ručnú prácu- zručnosť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špecifické podmienky, ktoré nie je možné vytvoriť vo veľkovýrobe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uplatnenie tradičných receptúr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ideálne pre rodinné spoločnosti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pod výrobkom je meno a podpis tvorcu výrobku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výroba špecifických zariadení, obalov, pomôcok....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aktivity ako obchod, turistika...</a:t>
            </a:r>
            <a:endParaRPr lang="sk-SK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000" b="0" dirty="0" smtClean="0">
                <a:latin typeface="Arial" pitchFamily="34" charset="0"/>
                <a:cs typeface="Arial" pitchFamily="34" charset="0"/>
              </a:rPr>
              <a:t>Podpora malých výrobcov a </a:t>
            </a:r>
            <a:r>
              <a:rPr lang="sk-SK" sz="2000" b="0" smtClean="0">
                <a:latin typeface="Arial" pitchFamily="34" charset="0"/>
                <a:cs typeface="Arial" pitchFamily="34" charset="0"/>
              </a:rPr>
              <a:t>spracovateľov- certifikácia</a:t>
            </a:r>
            <a:endParaRPr lang="sk-SK" sz="2000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dĺžnik 3"/>
          <p:cNvSpPr/>
          <p:nvPr/>
        </p:nvSpPr>
        <p:spPr>
          <a:xfrm>
            <a:off x="827584" y="3789041"/>
            <a:ext cx="705678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 smtClean="0">
                <a:latin typeface="Arial" charset="0"/>
                <a:cs typeface="Arial" charset="0"/>
              </a:rPr>
              <a:t>Malé a stredné podnikanie</a:t>
            </a:r>
          </a:p>
          <a:p>
            <a:r>
              <a:rPr lang="sk-SK" dirty="0" smtClean="0">
                <a:latin typeface="Arial" charset="0"/>
                <a:cs typeface="Arial" charset="0"/>
              </a:rPr>
              <a:t>- </a:t>
            </a:r>
            <a:r>
              <a:rPr lang="sk-SK" dirty="0" err="1" smtClean="0">
                <a:latin typeface="Arial" charset="0"/>
                <a:cs typeface="Arial" charset="0"/>
              </a:rPr>
              <a:t>podnikateĺské</a:t>
            </a:r>
            <a:r>
              <a:rPr lang="sk-SK" dirty="0" smtClean="0">
                <a:latin typeface="Arial" charset="0"/>
                <a:cs typeface="Arial" charset="0"/>
              </a:rPr>
              <a:t> inkubátory spojené s predajom</a:t>
            </a:r>
          </a:p>
          <a:p>
            <a:r>
              <a:rPr lang="sk-SK" dirty="0" smtClean="0">
                <a:latin typeface="Arial" charset="0"/>
                <a:cs typeface="Arial" charset="0"/>
              </a:rPr>
              <a:t>- finalizácia </a:t>
            </a:r>
            <a:r>
              <a:rPr lang="sk-SK" dirty="0" err="1" smtClean="0">
                <a:latin typeface="Arial" charset="0"/>
                <a:cs typeface="Arial" charset="0"/>
              </a:rPr>
              <a:t>poĺnohospodárskej</a:t>
            </a:r>
            <a:r>
              <a:rPr lang="sk-SK" dirty="0" smtClean="0">
                <a:latin typeface="Arial" charset="0"/>
                <a:cs typeface="Arial" charset="0"/>
              </a:rPr>
              <a:t> prvovýroby</a:t>
            </a:r>
          </a:p>
          <a:p>
            <a:r>
              <a:rPr lang="sk-SK" dirty="0" smtClean="0">
                <a:latin typeface="Arial" charset="0"/>
                <a:cs typeface="Arial" charset="0"/>
              </a:rPr>
              <a:t>- výroba a spracovanie tradičných a regionálnych produktov:</a:t>
            </a:r>
          </a:p>
          <a:p>
            <a:r>
              <a:rPr lang="sk-SK" dirty="0" smtClean="0">
                <a:latin typeface="Arial" charset="0"/>
                <a:cs typeface="Arial" charset="0"/>
              </a:rPr>
              <a:t>mlieko, koláče/skalický </a:t>
            </a:r>
            <a:r>
              <a:rPr lang="sk-SK" dirty="0" err="1" smtClean="0">
                <a:latin typeface="Arial" charset="0"/>
                <a:cs typeface="Arial" charset="0"/>
              </a:rPr>
              <a:t>trdelník</a:t>
            </a:r>
            <a:r>
              <a:rPr lang="sk-SK" dirty="0" smtClean="0">
                <a:latin typeface="Arial" charset="0"/>
                <a:cs typeface="Arial" charset="0"/>
              </a:rPr>
              <a:t>/,mäsové výrobky, </a:t>
            </a:r>
            <a:r>
              <a:rPr lang="sk-SK" dirty="0" err="1" smtClean="0">
                <a:latin typeface="Arial" charset="0"/>
                <a:cs typeface="Arial" charset="0"/>
              </a:rPr>
              <a:t>muštárne</a:t>
            </a:r>
            <a:r>
              <a:rPr lang="sk-SK" dirty="0" smtClean="0">
                <a:latin typeface="Arial" charset="0"/>
                <a:cs typeface="Arial" charset="0"/>
              </a:rPr>
              <a:t>, spracovanie</a:t>
            </a:r>
          </a:p>
          <a:p>
            <a:r>
              <a:rPr lang="sk-SK" dirty="0" smtClean="0">
                <a:latin typeface="Arial" charset="0"/>
                <a:cs typeface="Arial" charset="0"/>
              </a:rPr>
              <a:t>plodov lesa ,spracovanie </a:t>
            </a:r>
            <a:r>
              <a:rPr lang="sk-SK" dirty="0" err="1" smtClean="0">
                <a:latin typeface="Arial" charset="0"/>
                <a:cs typeface="Arial" charset="0"/>
              </a:rPr>
              <a:t>liečiviek</a:t>
            </a:r>
            <a:endParaRPr lang="sk-SK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sz="2200" dirty="0" smtClean="0">
                <a:latin typeface="Arial" charset="0"/>
                <a:cs typeface="Arial" charset="0"/>
              </a:rPr>
              <a:t>Prispievajú k diverzifikácii vidieckej ekonomiky: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-vytvárajú dodatočný zdroj príjmov vidieckeho </a:t>
            </a:r>
            <a:r>
              <a:rPr lang="sk-SK" sz="1800" dirty="0" err="1" smtClean="0">
                <a:latin typeface="Arial" pitchFamily="34" charset="0"/>
                <a:cs typeface="Arial" pitchFamily="34" charset="0"/>
              </a:rPr>
              <a:t>obyvateĺstva</a:t>
            </a:r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-vytvárajú nové, alebo obnovené aktivity na vidieku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-využívajú národné zdroje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-využívajú prírodné ,materiálové a ľudské zdroje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-vyrábajú a spracovávajú tradičné materiály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-predávajú svoje výrobky</a:t>
            </a:r>
          </a:p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Výroba a spracovanie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-ľanové plátno- výroba a spracovanie, šitie krojov, šitie moderného oblečenia s využitím tradičných materiálov a techník zdobenia(</a:t>
            </a:r>
            <a:r>
              <a:rPr lang="sk-SK" sz="1800" dirty="0" err="1" smtClean="0">
                <a:latin typeface="Arial" pitchFamily="34" charset="0"/>
                <a:cs typeface="Arial" pitchFamily="34" charset="0"/>
              </a:rPr>
              <a:t>Rakúsko-čipka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, koža, výšivka...), výroba a predaj úžitkových predmetov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-koža- spracovanie a farbenie kože, výroba kožušín a kožuchov, úžitkové predmety, tašky, umelecké predmety, guby a pod.</a:t>
            </a:r>
          </a:p>
          <a:p>
            <a:pPr algn="ctr">
              <a:buNone/>
            </a:pPr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sk-SK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sk-SK" sz="2400" b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Remeslá na vidieku</a:t>
            </a:r>
            <a:endParaRPr lang="sk-SK" sz="2400" b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899592" y="620688"/>
            <a:ext cx="741682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endParaRPr lang="sk-SK" dirty="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Ø"/>
            </a:pPr>
            <a:endParaRPr lang="sk-SK" dirty="0" smtClean="0">
              <a:latin typeface="Arial" charset="0"/>
              <a:cs typeface="Arial" charset="0"/>
            </a:endParaRPr>
          </a:p>
          <a:p>
            <a:r>
              <a:rPr lang="sk-SK" dirty="0" smtClean="0">
                <a:latin typeface="Arial" charset="0"/>
                <a:cs typeface="Arial" charset="0"/>
              </a:rPr>
              <a:t>drevo- spracovanie a opracovanie dreva ,šperkovnice, hračky, drevorezba, úžitkové predmety, varechy, črpáky a pod.</a:t>
            </a:r>
          </a:p>
          <a:p>
            <a:r>
              <a:rPr lang="sk-SK" dirty="0" smtClean="0">
                <a:latin typeface="Arial" charset="0"/>
                <a:cs typeface="Arial" charset="0"/>
              </a:rPr>
              <a:t>- hlina- keramika, umelecké a úžitkové predmety</a:t>
            </a:r>
          </a:p>
          <a:p>
            <a:r>
              <a:rPr lang="sk-SK" dirty="0" smtClean="0">
                <a:latin typeface="Arial" charset="0"/>
                <a:cs typeface="Arial" charset="0"/>
              </a:rPr>
              <a:t>- drôt- umelecké a úžitkové predmety</a:t>
            </a:r>
          </a:p>
          <a:p>
            <a:r>
              <a:rPr lang="sk-SK" dirty="0" smtClean="0">
                <a:latin typeface="Arial" charset="0"/>
                <a:cs typeface="Arial" charset="0"/>
              </a:rPr>
              <a:t>- prútie-+ nábytok</a:t>
            </a:r>
          </a:p>
          <a:p>
            <a:pPr>
              <a:buFontTx/>
              <a:buChar char="-"/>
            </a:pPr>
            <a:r>
              <a:rPr lang="sk-SK" dirty="0" smtClean="0">
                <a:latin typeface="Arial" charset="0"/>
                <a:cs typeface="Arial" charset="0"/>
              </a:rPr>
              <a:t>kováčstvo a pod.</a:t>
            </a:r>
          </a:p>
          <a:p>
            <a:pPr>
              <a:buFont typeface="Arial" pitchFamily="34" charset="0"/>
              <a:buChar char="•"/>
            </a:pPr>
            <a:endParaRPr lang="sk-SK" dirty="0" smtClean="0">
              <a:latin typeface="Arial" charset="0"/>
              <a:cs typeface="Arial" charset="0"/>
            </a:endParaRPr>
          </a:p>
          <a:p>
            <a:pPr>
              <a:buFontTx/>
              <a:buChar char="-"/>
            </a:pPr>
            <a:endParaRPr lang="sk-SK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sz="1600" dirty="0" smtClean="0">
                <a:latin typeface="Arial" pitchFamily="34" charset="0"/>
                <a:cs typeface="Arial" pitchFamily="34" charset="0"/>
              </a:rPr>
              <a:t>Móda a trendy v cestovnom ruchu.</a:t>
            </a:r>
          </a:p>
          <a:p>
            <a:pPr>
              <a:buNone/>
            </a:pP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600" dirty="0" smtClean="0">
                <a:latin typeface="Arial" pitchFamily="34" charset="0"/>
                <a:cs typeface="Arial" pitchFamily="34" charset="0"/>
              </a:rPr>
              <a:t>V rámci rozvoja CR v krajinách EÚ( dovolenka na sedliackom dvore ) jeden z trendov pri jej úspešnom uplatňovaní na trhu cestovného ruchu je kvalita. Vyjadruje zásadné smery a potreby v realizácii podnikateľských aktivít k získaniu zákazníka:</a:t>
            </a:r>
          </a:p>
          <a:p>
            <a:pPr>
              <a:buNone/>
            </a:pPr>
            <a:r>
              <a:rPr lang="sk-SK" sz="1600" dirty="0" smtClean="0">
                <a:latin typeface="Arial" pitchFamily="34" charset="0"/>
                <a:cs typeface="Arial" pitchFamily="34" charset="0"/>
              </a:rPr>
              <a:t>Kvalita- kľúč k úspechu, je to schopnosť uspokojovať potreby a požiadavky hostí</a:t>
            </a:r>
          </a:p>
          <a:p>
            <a:pPr>
              <a:buNone/>
            </a:pPr>
            <a:r>
              <a:rPr lang="sk-SK" sz="1600" dirty="0" smtClean="0">
                <a:latin typeface="Arial" pitchFamily="34" charset="0"/>
                <a:cs typeface="Arial" pitchFamily="34" charset="0"/>
              </a:rPr>
              <a:t>Kvalita- celková starostlivosť o hosťa v poskytovaných službách</a:t>
            </a:r>
          </a:p>
          <a:p>
            <a:pPr>
              <a:buNone/>
            </a:pPr>
            <a:r>
              <a:rPr lang="sk-SK" sz="1600" dirty="0" smtClean="0">
                <a:latin typeface="Arial" pitchFamily="34" charset="0"/>
                <a:cs typeface="Arial" pitchFamily="34" charset="0"/>
              </a:rPr>
              <a:t>Kvalita vo všetkých oblastiach a službách- ubytovanie, stravovanie, vybavenie zariadenie športovými potrebami</a:t>
            </a:r>
          </a:p>
          <a:p>
            <a:pPr>
              <a:buNone/>
            </a:pPr>
            <a:r>
              <a:rPr lang="sk-SK" sz="1600" dirty="0" smtClean="0">
                <a:latin typeface="Arial" pitchFamily="34" charset="0"/>
                <a:cs typeface="Arial" pitchFamily="34" charset="0"/>
              </a:rPr>
              <a:t>Kvalita neznamená luxus</a:t>
            </a:r>
          </a:p>
          <a:p>
            <a:pPr>
              <a:buNone/>
            </a:pPr>
            <a:r>
              <a:rPr lang="sk-SK" sz="1600" dirty="0" smtClean="0">
                <a:latin typeface="Arial" pitchFamily="34" charset="0"/>
                <a:cs typeface="Arial" pitchFamily="34" charset="0"/>
              </a:rPr>
              <a:t>Kvalita- stanovenie ceny</a:t>
            </a:r>
          </a:p>
          <a:p>
            <a:pPr>
              <a:buNone/>
            </a:pP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Do hodnotenia kvality sú zapojené všetky zmysly dovolenkára- zrak, sluch, čuch, hmat, chuť</a:t>
            </a:r>
            <a:endParaRPr lang="sk-SK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sk-SK" sz="3200" b="0" dirty="0" smtClean="0">
                <a:latin typeface="Arial" pitchFamily="34" charset="0"/>
                <a:cs typeface="Arial" pitchFamily="34" charset="0"/>
              </a:rPr>
              <a:t>Kvalita výrobku vo VCR</a:t>
            </a:r>
            <a:endParaRPr lang="sk-SK" sz="3200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Dôvera  zákazníka v zahraničí k značkám kvality je na veľmi dobrej úrovni.</a:t>
            </a:r>
          </a:p>
          <a:p>
            <a:pPr>
              <a:buNone/>
            </a:pPr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Okrem znaku kvality( kategorizácia ubytovacích zariadení- Vyhláška MHSR č. 277/2008 </a:t>
            </a:r>
            <a:r>
              <a:rPr lang="sk-SK" sz="1800" dirty="0" err="1" smtClean="0">
                <a:latin typeface="Arial" pitchFamily="34" charset="0"/>
                <a:cs typeface="Arial" pitchFamily="34" charset="0"/>
              </a:rPr>
              <a:t>Z.z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. a ponuka služieb) majú:</a:t>
            </a:r>
          </a:p>
          <a:p>
            <a:pPr>
              <a:buNone/>
            </a:pPr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Značky geografickej oblasti, regionálne certifikáty</a:t>
            </a:r>
          </a:p>
          <a:p>
            <a:pPr>
              <a:buFontTx/>
              <a:buChar char="-"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Produktové značky ( </a:t>
            </a:r>
            <a:r>
              <a:rPr lang="sk-SK" sz="1800" dirty="0" err="1" smtClean="0">
                <a:latin typeface="Arial" pitchFamily="34" charset="0"/>
                <a:cs typeface="Arial" pitchFamily="34" charset="0"/>
              </a:rPr>
              <a:t>gastro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 cesta....)</a:t>
            </a:r>
          </a:p>
          <a:p>
            <a:pPr>
              <a:buFontTx/>
              <a:buChar char="-"/>
            </a:pPr>
            <a:r>
              <a:rPr lang="sk-SK" sz="1800" dirty="0" err="1" smtClean="0">
                <a:latin typeface="Arial" pitchFamily="34" charset="0"/>
                <a:cs typeface="Arial" pitchFamily="34" charset="0"/>
              </a:rPr>
              <a:t>Welcome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1800" dirty="0" err="1" smtClean="0">
                <a:latin typeface="Arial" pitchFamily="34" charset="0"/>
                <a:cs typeface="Arial" pitchFamily="34" charset="0"/>
              </a:rPr>
              <a:t>Host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- vitaj hosť a podobne</a:t>
            </a:r>
          </a:p>
          <a:p>
            <a:pPr>
              <a:buFontTx/>
              <a:buChar char="-"/>
            </a:pPr>
            <a:r>
              <a:rPr lang="sk-SK" sz="1800" dirty="0" err="1" smtClean="0">
                <a:latin typeface="Arial" pitchFamily="34" charset="0"/>
                <a:cs typeface="Arial" pitchFamily="34" charset="0"/>
              </a:rPr>
              <a:t>Via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1800" dirty="0" err="1" smtClean="0">
                <a:latin typeface="Arial" pitchFamily="34" charset="0"/>
                <a:cs typeface="Arial" pitchFamily="34" charset="0"/>
              </a:rPr>
              <a:t>Bono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-</a:t>
            </a:r>
          </a:p>
          <a:p>
            <a:pPr>
              <a:buFontTx/>
              <a:buChar char="-"/>
            </a:pPr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800" b="1" dirty="0" smtClean="0">
                <a:latin typeface="Arial" pitchFamily="34" charset="0"/>
                <a:cs typeface="Arial" pitchFamily="34" charset="0"/>
              </a:rPr>
              <a:t>Znak kvality je ochranná značka, ktorá garantuje kvalitu poskytovaných služieb a jej permanentné dodržiavanie</a:t>
            </a:r>
            <a:endParaRPr lang="sk-SK" sz="1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400" b="0" dirty="0" smtClean="0">
                <a:latin typeface="Arial" pitchFamily="34" charset="0"/>
                <a:cs typeface="Arial" pitchFamily="34" charset="0"/>
              </a:rPr>
              <a:t>Kvalita výrobku CR- </a:t>
            </a:r>
            <a:r>
              <a:rPr lang="sk-SK" sz="2400" b="0" dirty="0" err="1" smtClean="0">
                <a:latin typeface="Arial" pitchFamily="34" charset="0"/>
                <a:cs typeface="Arial" pitchFamily="34" charset="0"/>
              </a:rPr>
              <a:t>značky,certifikáty</a:t>
            </a:r>
            <a:r>
              <a:rPr lang="sk-SK" sz="2400" b="0" dirty="0" smtClean="0">
                <a:latin typeface="Arial" pitchFamily="34" charset="0"/>
                <a:cs typeface="Arial" pitchFamily="34" charset="0"/>
              </a:rPr>
              <a:t>, ktoré predávajú</a:t>
            </a:r>
            <a:endParaRPr lang="sk-SK" sz="2400" b="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38" name="Picture 2" descr="Via Bono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4077072"/>
            <a:ext cx="1238250" cy="933450"/>
          </a:xfrm>
          <a:prstGeom prst="rect">
            <a:avLst/>
          </a:prstGeom>
          <a:noFill/>
        </p:spPr>
      </p:pic>
      <p:pic>
        <p:nvPicPr>
          <p:cNvPr id="14340" name="Picture 4" descr="http://www.corrieviewlodges.com/../Graphics/Welcomee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3140968"/>
            <a:ext cx="2857500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    Chránené dielne</a:t>
            </a:r>
          </a:p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    Regionálne a obecné múzea</a:t>
            </a:r>
          </a:p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    Izby ľudových tradícií</a:t>
            </a:r>
          </a:p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    Služby</a:t>
            </a:r>
          </a:p>
          <a:p>
            <a:pPr>
              <a:buNone/>
            </a:pPr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    Spolupráca:</a:t>
            </a:r>
          </a:p>
          <a:p>
            <a:pPr>
              <a:buNone/>
            </a:pPr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     Zväzy</a:t>
            </a:r>
          </a:p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     Združenia</a:t>
            </a:r>
          </a:p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     Cechy</a:t>
            </a:r>
            <a:endParaRPr lang="sk-SK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400" b="0" dirty="0" smtClean="0">
                <a:latin typeface="Arial" pitchFamily="34" charset="0"/>
                <a:cs typeface="Arial" pitchFamily="34" charset="0"/>
              </a:rPr>
              <a:t>Regionálne  a lokálne predajné miesta</a:t>
            </a:r>
            <a:endParaRPr lang="sk-SK" sz="2400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 Hlavné ciele:</a:t>
            </a:r>
          </a:p>
          <a:p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Zvyšovanie vedomia medzi občanmi a všetkými zainteresovanými subjektmi v oblasti , že prírodné a kultúrne dedičstvo a remeslá môžu byť atraktívnym faktorom regionálneho rozvoja.   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Vytvorenie motivácie pre ľudí aby žili a zostali žiť v tejto oblasti, a to podporou ekonomickej situácie.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Propagácia regiónu a jeho špecifík.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Zachovanie tradičných výrobkov, remesiel a pod.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Vytvorenie značky- jednotný grafický manuál.</a:t>
            </a:r>
          </a:p>
          <a:p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endParaRPr lang="sk-SK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sk-SK" sz="1800" b="0" dirty="0" smtClean="0">
                <a:latin typeface="Arial" pitchFamily="34" charset="0"/>
                <a:cs typeface="Arial" pitchFamily="34" charset="0"/>
              </a:rPr>
              <a:t>Ako postupovať pri príprave certifikácie regionálneho výrobku/ produktu</a:t>
            </a:r>
            <a:endParaRPr lang="sk-SK" sz="1800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323528" y="1412776"/>
            <a:ext cx="8229600" cy="4525963"/>
          </a:xfrm>
        </p:spPr>
        <p:txBody>
          <a:bodyPr>
            <a:normAutofit/>
          </a:bodyPr>
          <a:lstStyle/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Vízia ( 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región- administratívne členenie, kultúrny, historický...)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Aktívny spolupracovníci- zvyšovanie vedomia medzi občanmi, vytvorenie motivácie, zachovanie tradícií, propagácia-“ jedna vec je dostať značku na trh, umenie je ju tam udržať“.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Komplexný prístup- od auditu zdrojov nezávislou skupinou expertov až po návrh na certifikáciu.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Analýza súčasného stavu, databáza existujúcich výrobcov, výrobkov.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Vytypovať produkty, oblasti certifikácie.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Štúdia uskutočniteľnosti.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Návrh kritérií pre hodnotenie výroby a kvality výrobkov. ( bodové hodnotenie, dotazník ?)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Návrh kritérií výberu, popis procesu výberu výrobkov.(miestna, regionálna, národná úroveň)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Príprava a vytvorenie značky, prvé grafické návrhy.</a:t>
            </a:r>
          </a:p>
          <a:p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endParaRPr lang="sk-SK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1800" b="0" dirty="0" smtClean="0">
                <a:latin typeface="Arial" pitchFamily="34" charset="0"/>
                <a:cs typeface="Arial" pitchFamily="34" charset="0"/>
              </a:rPr>
              <a:t>Ako sa pripraviť na certifikáciu v regióne</a:t>
            </a:r>
            <a:endParaRPr lang="sk-SK" sz="1800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Reforma SPP r.1992 – centre už nie je výroba a jej rozširovanie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Orientácia na spotrebiteľa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Opatrenia prijaté EÚ: </a:t>
            </a:r>
            <a:r>
              <a:rPr lang="sk-SK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kvalita a </a:t>
            </a:r>
            <a:r>
              <a:rPr lang="sk-SK" sz="1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špecilizácia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, podpora ekologického </a:t>
            </a:r>
            <a:r>
              <a:rPr lang="sk-SK" sz="1800" dirty="0" err="1" smtClean="0">
                <a:latin typeface="Arial" pitchFamily="34" charset="0"/>
                <a:cs typeface="Arial" pitchFamily="34" charset="0"/>
              </a:rPr>
              <a:t>poĺnohospodárstva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, extenzívna- tradičná forma výroby, opatrenia na  neobrábanie pôdy, racionálnejšie využívanie pôdy, skorý odchod farmárov do dôchodku, podpora mladých farmárov, alternatívne vyžitie </a:t>
            </a:r>
            <a:r>
              <a:rPr lang="sk-SK" sz="1800" dirty="0" err="1" smtClean="0">
                <a:latin typeface="Arial" pitchFamily="34" charset="0"/>
                <a:cs typeface="Arial" pitchFamily="34" charset="0"/>
              </a:rPr>
              <a:t>poĺnohospodárskych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 plodín, spracovanie ( finalizácia výroby ), strhovanie </a:t>
            </a:r>
          </a:p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    (priamy predaj  na farme spojený s výrobou špecialít ), služby- vrátane turizmu- tzv. pridaná hodnota, rozvoj vidieka</a:t>
            </a:r>
          </a:p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sk-SK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podpora nepoľnohospodárskych činností : cestovný ruch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, služby pre      poľnohospodárov a ostatných obyvateľov, oblasť drobnej priemyselnej výroby za využitia </a:t>
            </a:r>
            <a:r>
              <a:rPr lang="sk-SK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prírodných a materiálových zdrojov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 samotných farmárov</a:t>
            </a:r>
          </a:p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sk-SK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Kontrola kvality- 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európska a národná úroveň( potraviny, kozmetika, hračky...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sk-SK" sz="1400" b="0" dirty="0" smtClean="0">
                <a:latin typeface="Arial" pitchFamily="34" charset="0"/>
                <a:cs typeface="Arial" pitchFamily="34" charset="0"/>
              </a:rPr>
              <a:t>pokračovanie</a:t>
            </a:r>
            <a:endParaRPr lang="sk-SK" sz="1400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Centralizovaný prístup na úrovni regiónu pri udeľovaní značky.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Pozitívna odozva od výrobcov.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Rozhodnutie o akú úroveň(miestna, regionálna, národná, nadnárodná) certifikácie sa budeme uchádzať.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Práva a povinnosti certifikovaného zariadenia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Dopyt v iných regiónoch.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Certifikačný orgán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Skĺbenie regionálnych výrobkov, produktov.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Budovanie regionálneho informačného systému, propagácia.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Kontrola dodržiavania požiadaviek certifikácie (kontrolóri )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Stanovenie klasifikačnej periódy.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Vzdelávanie pre podnikateľov a kontrolórov</a:t>
            </a:r>
          </a:p>
          <a:p>
            <a:pPr>
              <a:buNone/>
            </a:pPr>
            <a:endParaRPr lang="sk-SK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1800" b="0" dirty="0" smtClean="0">
                <a:latin typeface="Arial" pitchFamily="34" charset="0"/>
                <a:cs typeface="Arial" pitchFamily="34" charset="0"/>
              </a:rPr>
              <a:t>Pokračovanie</a:t>
            </a:r>
            <a:endParaRPr lang="sk-SK" sz="1800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Pracovná skupina pre certifikáciu zriadená....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v zastúpení odborníci z úradu samosprávneho kraja, oblastné organizácie cestovného ruchu, regionálne a miestne združenia CR, poskytovatelia ubytovacích zariadení a služieb, TIK, odborníci vo vidieckom CR </a:t>
            </a:r>
            <a:r>
              <a:rPr lang="sk-SK" sz="1800" dirty="0" err="1" smtClean="0">
                <a:latin typeface="Arial" pitchFamily="34" charset="0"/>
                <a:cs typeface="Arial" pitchFamily="34" charset="0"/>
              </a:rPr>
              <a:t>atď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...</a:t>
            </a:r>
          </a:p>
          <a:p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Úlohy certifikačného orgánu:</a:t>
            </a:r>
          </a:p>
          <a:p>
            <a:pPr>
              <a:buFontTx/>
              <a:buChar char="-"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Spracovanie podkladov pre certifikáciu- minimálne požiadavky, kategórie, dotazníky, kritéria klasifikácie a systém kontroly</a:t>
            </a:r>
          </a:p>
          <a:p>
            <a:pPr>
              <a:buFontTx/>
              <a:buChar char="-"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Stanovenie frekvencie </a:t>
            </a:r>
            <a:r>
              <a:rPr lang="sk-SK" sz="1800" dirty="0" err="1" smtClean="0">
                <a:latin typeface="Arial" pitchFamily="34" charset="0"/>
                <a:cs typeface="Arial" pitchFamily="34" charset="0"/>
              </a:rPr>
              <a:t>kontrôl</a:t>
            </a:r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Sformulovanie požiadavky na vzdelanie kontrolórov</a:t>
            </a:r>
          </a:p>
          <a:p>
            <a:pPr>
              <a:buFontTx/>
              <a:buChar char="-"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Zabezpečenie vzdelávania kontrolórov</a:t>
            </a:r>
            <a:endParaRPr lang="sk-SK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1800" b="0" dirty="0" smtClean="0">
                <a:latin typeface="Arial" pitchFamily="34" charset="0"/>
                <a:cs typeface="Arial" pitchFamily="34" charset="0"/>
              </a:rPr>
              <a:t>      Certifikačný orgán pre cestovný ruch</a:t>
            </a:r>
            <a:endParaRPr lang="sk-SK" sz="1800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Kontrolór :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Kontrolovať pravdivosť a reálnosť údajov o ubytovacom zariadení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Vypracovať hodnotiacu správu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Potvrdiť nárok na certifikáciu ( splnenie predpísaných kritérií )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V prípade nedostatkov dať návrh na ich odstránenie v určitom časovom limite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Pri  pretrvávaní a opakovaní nedostatkov dať návrh na odobratie certifikátu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Pravidelne sa zúčastňovať vzdelávacích aktivít</a:t>
            </a:r>
            <a:endParaRPr lang="sk-SK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1800" b="0" dirty="0" smtClean="0">
                <a:latin typeface="Arial" pitchFamily="34" charset="0"/>
                <a:cs typeface="Arial" pitchFamily="34" charset="0"/>
              </a:rPr>
              <a:t>     Kontrola </a:t>
            </a:r>
            <a:endParaRPr lang="sk-SK" sz="1800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539552" y="1700808"/>
            <a:ext cx="8147248" cy="4306483"/>
          </a:xfrm>
        </p:spPr>
        <p:txBody>
          <a:bodyPr>
            <a:normAutofit/>
          </a:bodyPr>
          <a:lstStyle/>
          <a:p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Starostlivosť o zákazníka (Vitaj hosť)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Starostlivosť o životné prostredie ( zariadenie využíva spôsoby a postupy šetriace energiu)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Podpora regiónu</a:t>
            </a:r>
          </a:p>
          <a:p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Ubytovacie zariadenia spĺňajú vyhlášku MH SR č.227/2008 </a:t>
            </a:r>
            <a:r>
              <a:rPr lang="sk-SK" sz="1800" dirty="0" err="1" smtClean="0">
                <a:latin typeface="Arial" pitchFamily="34" charset="0"/>
                <a:cs typeface="Arial" pitchFamily="34" charset="0"/>
              </a:rPr>
              <a:t>Z.z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sk-SK" sz="1800" dirty="0" err="1" smtClean="0">
                <a:latin typeface="Arial" pitchFamily="34" charset="0"/>
                <a:cs typeface="Arial" pitchFamily="34" charset="0"/>
              </a:rPr>
              <a:t>podĺa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 kategorizácie ubytovacích zariadení a nachádza sa vo vidieckom priestore</a:t>
            </a:r>
          </a:p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    a/ alebo v obci, disponuje určitou kapacitou lôžok(do 50 postelí), spĺňa minimálne kritéria ubytovania na súkromí a bude zaradené do informačného systému</a:t>
            </a:r>
          </a:p>
          <a:p>
            <a:pPr>
              <a:buNone/>
            </a:pPr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k-SK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39552" y="548680"/>
            <a:ext cx="8147248" cy="868958"/>
          </a:xfrm>
        </p:spPr>
        <p:txBody>
          <a:bodyPr>
            <a:normAutofit/>
          </a:bodyPr>
          <a:lstStyle/>
          <a:p>
            <a:r>
              <a:rPr lang="sk-SK" sz="1800" b="0" dirty="0" smtClean="0">
                <a:latin typeface="Arial" pitchFamily="34" charset="0"/>
                <a:cs typeface="Arial" pitchFamily="34" charset="0"/>
              </a:rPr>
              <a:t>Základné podmienky pre udelenie certifikácie vo VCR</a:t>
            </a:r>
            <a:endParaRPr lang="sk-SK" sz="1800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1.Lokalizácia zariadenia ( miesto, prostredie, okolie)</a:t>
            </a:r>
          </a:p>
          <a:p>
            <a:pPr marL="452628" indent="-342900"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2.Dostupnosť ubytovacieho zariadenia ( spoje, prístup, parkovacie miesta )</a:t>
            </a:r>
          </a:p>
          <a:p>
            <a:pPr marL="452628" indent="-342900"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3.Základná vybavenosť ubytovacieho zariadenia( </a:t>
            </a:r>
            <a:r>
              <a:rPr lang="sk-SK" sz="1800" dirty="0" err="1" smtClean="0">
                <a:latin typeface="Arial" pitchFamily="34" charset="0"/>
                <a:cs typeface="Arial" pitchFamily="34" charset="0"/>
              </a:rPr>
              <a:t>bezbarierový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 prístup, izby a</a:t>
            </a:r>
          </a:p>
          <a:p>
            <a:pPr marL="452628" indent="-342900"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ich vybavenosť, vybavenie pre deti, spoločné priestory, kuchynka- priestor pre</a:t>
            </a:r>
          </a:p>
          <a:p>
            <a:pPr marL="452628" indent="-342900"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prípravu jedál )</a:t>
            </a:r>
          </a:p>
          <a:p>
            <a:pPr marL="452628" indent="-342900"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4.Doplnková vybavenosť ( vonkajší gril, miestnosť pre realizáciu školení,</a:t>
            </a:r>
          </a:p>
          <a:p>
            <a:pPr marL="452628" indent="-342900"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remeselná </a:t>
            </a:r>
            <a:r>
              <a:rPr lang="sk-SK" sz="1800" dirty="0" err="1" smtClean="0">
                <a:latin typeface="Arial" pitchFamily="34" charset="0"/>
                <a:cs typeface="Arial" pitchFamily="34" charset="0"/>
              </a:rPr>
              <a:t>dieľňa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sk-SK" sz="1800" dirty="0" err="1" smtClean="0">
                <a:latin typeface="Arial" pitchFamily="34" charset="0"/>
                <a:cs typeface="Arial" pitchFamily="34" charset="0"/>
              </a:rPr>
              <a:t>wellnes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, sauna , detské ihrisko)</a:t>
            </a:r>
          </a:p>
          <a:p>
            <a:pPr marL="452628" indent="-342900"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5.Služby- nad rámec Vyhlášky č.277/2008 </a:t>
            </a:r>
            <a:r>
              <a:rPr lang="sk-SK" sz="1800" dirty="0" err="1" smtClean="0">
                <a:latin typeface="Arial" pitchFamily="34" charset="0"/>
                <a:cs typeface="Arial" pitchFamily="34" charset="0"/>
              </a:rPr>
              <a:t>Z.z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. MH SR (napr.: </a:t>
            </a:r>
            <a:r>
              <a:rPr lang="sk-SK" sz="1800" dirty="0" err="1" smtClean="0">
                <a:latin typeface="Arial" pitchFamily="34" charset="0"/>
                <a:cs typeface="Arial" pitchFamily="34" charset="0"/>
              </a:rPr>
              <a:t>gastro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- </a:t>
            </a:r>
          </a:p>
          <a:p>
            <a:pPr marL="452628" indent="-342900"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regionálne a národné špeciality, zabíjačky, ochutnávka vína, syrov, muštu,</a:t>
            </a:r>
          </a:p>
          <a:p>
            <a:pPr marL="452628" indent="-342900"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výroba tradičných regionálnych produktov ( bryndza, výroba syrov, zaváranie, </a:t>
            </a:r>
          </a:p>
          <a:p>
            <a:pPr marL="452628" indent="-342900"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sušenie ovocia, vinobranie a spracovanie vína ) doplnkové voľno časové</a:t>
            </a:r>
          </a:p>
          <a:p>
            <a:pPr marL="452628" indent="-342900"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aktivity, a pod.</a:t>
            </a:r>
          </a:p>
          <a:p>
            <a:pPr marL="452628" indent="-342900"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6.produkt/ výrobok cestovného ruchu- ponuka balíka so zameraním na </a:t>
            </a:r>
          </a:p>
          <a:p>
            <a:pPr marL="452628" indent="-342900"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vidiecky cestovný ruch</a:t>
            </a:r>
            <a:endParaRPr lang="sk-SK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000" b="0" dirty="0" smtClean="0">
                <a:latin typeface="Arial" pitchFamily="34" charset="0"/>
                <a:cs typeface="Arial" pitchFamily="34" charset="0"/>
              </a:rPr>
              <a:t>Kritéria</a:t>
            </a:r>
            <a:endParaRPr lang="sk-SK" sz="2000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539552" y="1124744"/>
            <a:ext cx="8147248" cy="488254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7. Personál- kvalifikovaný personál, odborné vzdelanie, komunikácia v cudzom jazyku, disponibilnosť, znalosť tradícií, histórie, zvykov a gastronómie regiónu, znalosť o </a:t>
            </a:r>
            <a:r>
              <a:rPr lang="sk-SK" sz="1800" dirty="0" err="1" smtClean="0">
                <a:latin typeface="Arial" pitchFamily="34" charset="0"/>
                <a:cs typeface="Arial" pitchFamily="34" charset="0"/>
              </a:rPr>
              <a:t>informáciach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 v okolí</a:t>
            </a:r>
          </a:p>
          <a:p>
            <a:pPr>
              <a:buNone/>
            </a:pPr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8. Bezpečnosť- označenie priestorov a objektov symbolmi, kontrola technického stavu objektov a izieb, úschova cenností, skrinka prvej pomoci a zabezpečenie dopravného prostriedku pred odcudzením.</a:t>
            </a:r>
          </a:p>
          <a:p>
            <a:pPr>
              <a:buNone/>
            </a:pPr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9. Ceny- cenník služieb v objekte</a:t>
            </a:r>
          </a:p>
          <a:p>
            <a:pPr>
              <a:buNone/>
            </a:pPr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10.Spätná väzba- medzi poskytovateľom a zákazníkom, evidencia hostí, riešenie sťažností, preverovanie spokojnosti zákazníkov- </a:t>
            </a:r>
            <a:r>
              <a:rPr lang="sk-SK" sz="1800" dirty="0" err="1" smtClean="0">
                <a:latin typeface="Arial" pitchFamily="34" charset="0"/>
                <a:cs typeface="Arial" pitchFamily="34" charset="0"/>
              </a:rPr>
              <a:t>Gäste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 Buch</a:t>
            </a:r>
          </a:p>
          <a:p>
            <a:pPr>
              <a:buNone/>
            </a:pPr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11.Práva a povinnosti certifikovaného zariadenia</a:t>
            </a:r>
          </a:p>
          <a:p>
            <a:pPr>
              <a:buNone/>
            </a:pPr>
            <a:endParaRPr lang="sk-SK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1800" b="0" dirty="0" smtClean="0">
                <a:latin typeface="Arial" pitchFamily="34" charset="0"/>
                <a:cs typeface="Arial" pitchFamily="34" charset="0"/>
              </a:rPr>
              <a:t>Pokračovanie</a:t>
            </a:r>
            <a:endParaRPr lang="sk-SK" sz="1800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251520" y="1124744"/>
            <a:ext cx="8363272" cy="45945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Filozófiou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a súčasne aj symbolom kvality je kvietok sedmokrásky. Tento znak tak doslova ponúka možnosť stráviť dovolenku medzi kvetmi. Na jednej strane je to pozvánka na oddych v prostredí rozkvitnutých lúk a na druhej je to značka kvality. Počet kvietkov pri názve ubytovacieho zariadenia deklaruje jeho kvalitu a rozsah služieb. Napr. tri sedmokrásky symbolizujú kvalitu a úroveň trojhviezdičkového hotela.</a:t>
            </a:r>
          </a:p>
          <a:p>
            <a:pPr>
              <a:buNone/>
            </a:pPr>
            <a:r>
              <a:rPr lang="sk-SK" sz="1600" dirty="0" smtClean="0">
                <a:latin typeface="Arial" pitchFamily="34" charset="0"/>
                <a:cs typeface="Arial" pitchFamily="34" charset="0"/>
              </a:rPr>
              <a:t>Niektoré základné kritéria:</a:t>
            </a:r>
          </a:p>
          <a:p>
            <a:pPr>
              <a:buNone/>
            </a:pPr>
            <a:r>
              <a:rPr lang="sk-SK" sz="1600" dirty="0" smtClean="0">
                <a:latin typeface="Arial" pitchFamily="34" charset="0"/>
                <a:cs typeface="Arial" pitchFamily="34" charset="0"/>
              </a:rPr>
              <a:t>2 sedmokrásky- základný komfort ubytovania a okolia farmy, WC, sprcha/kúpeľňa spravidla na poschodí</a:t>
            </a:r>
          </a:p>
          <a:p>
            <a:pPr>
              <a:buNone/>
            </a:pPr>
            <a:r>
              <a:rPr lang="sk-SK" sz="1600" dirty="0" smtClean="0">
                <a:latin typeface="Arial" pitchFamily="34" charset="0"/>
                <a:cs typeface="Arial" pitchFamily="34" charset="0"/>
              </a:rPr>
              <a:t>3 sedmokrásky- vyšší štandard v komforte ubytovania a v okolí farmy, WC, sprcha/ kúpeľňa priamo v izbe alebo apartmáne, farma kde sa cítite úplne v pohode</a:t>
            </a:r>
          </a:p>
          <a:p>
            <a:pPr>
              <a:buNone/>
            </a:pPr>
            <a:r>
              <a:rPr lang="sk-SK" sz="1600" dirty="0" smtClean="0">
                <a:latin typeface="Arial" pitchFamily="34" charset="0"/>
                <a:cs typeface="Arial" pitchFamily="34" charset="0"/>
              </a:rPr>
              <a:t>4 sedmokrásky- výnimočné komfortné ubytovanie z každého uhla pohľadu  nadštandardné vybavenie, WC/ kúpeľňa priamo v izbe alebo apartmáne</a:t>
            </a:r>
          </a:p>
          <a:p>
            <a:pPr>
              <a:buNone/>
            </a:pPr>
            <a:r>
              <a:rPr lang="sk-SK" sz="1600" dirty="0" smtClean="0">
                <a:latin typeface="Arial" pitchFamily="34" charset="0"/>
                <a:cs typeface="Arial" pitchFamily="34" charset="0"/>
              </a:rPr>
              <a:t>Symbol „ Domčeka „ (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House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Symbol )- pridáva sa k označeniu sedmokráskami, znamená to, že zariadenie disponuje viac ako 30 lôžkami</a:t>
            </a:r>
          </a:p>
          <a:p>
            <a:pPr>
              <a:buNone/>
            </a:pPr>
            <a:r>
              <a:rPr lang="sk-SK" sz="1600" dirty="0" smtClean="0">
                <a:latin typeface="Arial" pitchFamily="34" charset="0"/>
                <a:cs typeface="Arial" pitchFamily="34" charset="0"/>
              </a:rPr>
              <a:t>Všetky ubytovacie zariadenia sú pravidelne kontrolované komisiou inšpektorov podľa vopred určených kritérií.( 150 posudzovacích znakov).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400" b="0" dirty="0" smtClean="0">
                <a:latin typeface="Arial" pitchFamily="34" charset="0"/>
                <a:cs typeface="Arial" pitchFamily="34" charset="0"/>
              </a:rPr>
              <a:t>Príklad znaku kvality-    </a:t>
            </a:r>
            <a:r>
              <a:rPr lang="sk-SK" sz="2400" b="0" dirty="0" err="1" smtClean="0">
                <a:latin typeface="Arial" pitchFamily="34" charset="0"/>
                <a:cs typeface="Arial" pitchFamily="34" charset="0"/>
              </a:rPr>
              <a:t>Farmholidays</a:t>
            </a:r>
            <a:r>
              <a:rPr lang="sk-SK" sz="2400" b="0" dirty="0" smtClean="0">
                <a:latin typeface="Arial" pitchFamily="34" charset="0"/>
                <a:cs typeface="Arial" pitchFamily="34" charset="0"/>
              </a:rPr>
              <a:t>, Rakúsko</a:t>
            </a:r>
            <a:endParaRPr lang="sk-SK" sz="2400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395536" y="1196752"/>
            <a:ext cx="8208912" cy="44539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1400" dirty="0" smtClean="0">
                <a:latin typeface="Arial" pitchFamily="34" charset="0"/>
                <a:cs typeface="Arial" pitchFamily="34" charset="0"/>
              </a:rPr>
              <a:t>Má vlastnú kategorizáciu zariadení vidieckeho cestovného ruchu a agroturistiky a zároveň aj stanovila podmienky pre udelenie znaku kvality. Táto kategorizácia rozdeľuje typy ubytovania nasledovne:</a:t>
            </a:r>
          </a:p>
          <a:p>
            <a:pPr>
              <a:buFontTx/>
              <a:buChar char="-"/>
            </a:pPr>
            <a:r>
              <a:rPr lang="sk-SK" sz="1400" dirty="0" smtClean="0">
                <a:latin typeface="Arial" pitchFamily="34" charset="0"/>
                <a:cs typeface="Arial" pitchFamily="34" charset="0"/>
              </a:rPr>
              <a:t>Hosťovské izby</a:t>
            </a:r>
          </a:p>
          <a:p>
            <a:pPr>
              <a:buFontTx/>
              <a:buChar char="-"/>
            </a:pPr>
            <a:r>
              <a:rPr lang="sk-SK" sz="1400" dirty="0" smtClean="0">
                <a:latin typeface="Arial" pitchFamily="34" charset="0"/>
                <a:cs typeface="Arial" pitchFamily="34" charset="0"/>
              </a:rPr>
              <a:t>Skupinové izby</a:t>
            </a:r>
          </a:p>
          <a:p>
            <a:pPr>
              <a:buFontTx/>
              <a:buChar char="-"/>
            </a:pPr>
            <a:r>
              <a:rPr lang="sk-SK" sz="1400" dirty="0" smtClean="0">
                <a:latin typeface="Arial" pitchFamily="34" charset="0"/>
                <a:cs typeface="Arial" pitchFamily="34" charset="0"/>
              </a:rPr>
              <a:t>Samostatné ubytovacie jednotky</a:t>
            </a:r>
          </a:p>
          <a:p>
            <a:pPr>
              <a:buNone/>
            </a:pPr>
            <a:r>
              <a:rPr lang="sk-SK" sz="1400" dirty="0" smtClean="0">
                <a:latin typeface="Arial" pitchFamily="34" charset="0"/>
                <a:cs typeface="Arial" pitchFamily="34" charset="0"/>
              </a:rPr>
              <a:t>Každé zariadenie musí v prvom rade </a:t>
            </a:r>
            <a:r>
              <a:rPr lang="sk-SK" sz="1400" dirty="0" err="1" smtClean="0">
                <a:latin typeface="Arial" pitchFamily="34" charset="0"/>
                <a:cs typeface="Arial" pitchFamily="34" charset="0"/>
              </a:rPr>
              <a:t>spľňať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 základné stanovené podmienky, aby sa mohli po jednotlivých stupňoch kvality posúvať k najvyššiemu.</a:t>
            </a:r>
          </a:p>
          <a:p>
            <a:pPr>
              <a:buNone/>
            </a:pPr>
            <a:r>
              <a:rPr lang="sk-SK" sz="1400" dirty="0" smtClean="0">
                <a:latin typeface="Arial" pitchFamily="34" charset="0"/>
                <a:cs typeface="Arial" pitchFamily="34" charset="0"/>
              </a:rPr>
              <a:t>Štandard:</a:t>
            </a:r>
          </a:p>
          <a:p>
            <a:pPr>
              <a:buNone/>
            </a:pPr>
            <a:r>
              <a:rPr lang="sk-SK" sz="1400" dirty="0" smtClean="0">
                <a:latin typeface="Arial" pitchFamily="34" charset="0"/>
                <a:cs typeface="Arial" pitchFamily="34" charset="0"/>
              </a:rPr>
              <a:t>1 slniečko- kategória I</a:t>
            </a:r>
          </a:p>
          <a:p>
            <a:pPr>
              <a:buNone/>
            </a:pPr>
            <a:r>
              <a:rPr lang="sk-SK" sz="1400" dirty="0" smtClean="0">
                <a:latin typeface="Arial" pitchFamily="34" charset="0"/>
                <a:cs typeface="Arial" pitchFamily="34" charset="0"/>
              </a:rPr>
              <a:t>2 slniečka- kategória II</a:t>
            </a:r>
          </a:p>
          <a:p>
            <a:pPr>
              <a:buNone/>
            </a:pPr>
            <a:r>
              <a:rPr lang="sk-SK" sz="1400" dirty="0" smtClean="0">
                <a:latin typeface="Arial" pitchFamily="34" charset="0"/>
                <a:cs typeface="Arial" pitchFamily="34" charset="0"/>
              </a:rPr>
              <a:t>3 slniečka- kategória III</a:t>
            </a:r>
          </a:p>
          <a:p>
            <a:pPr>
              <a:buNone/>
            </a:pPr>
            <a:r>
              <a:rPr lang="sk-SK" sz="1400" dirty="0" smtClean="0">
                <a:latin typeface="Arial" pitchFamily="34" charset="0"/>
                <a:cs typeface="Arial" pitchFamily="34" charset="0"/>
              </a:rPr>
              <a:t>Skupinové izby a </a:t>
            </a:r>
            <a:r>
              <a:rPr lang="sk-SK" sz="1400" dirty="0" err="1" smtClean="0">
                <a:latin typeface="Arial" pitchFamily="34" charset="0"/>
                <a:cs typeface="Arial" pitchFamily="34" charset="0"/>
              </a:rPr>
              <a:t>minikempy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 sa môžu uchádzať iba o kategóriu Štandard.</a:t>
            </a:r>
          </a:p>
          <a:p>
            <a:pPr>
              <a:buNone/>
            </a:pPr>
            <a:endParaRPr lang="sk-SK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400" dirty="0" smtClean="0">
                <a:latin typeface="Arial" pitchFamily="34" charset="0"/>
                <a:cs typeface="Arial" pitchFamily="34" charset="0"/>
              </a:rPr>
              <a:t>Kategorizácia je dobrovoľná, platená a záujemcov pravidelne kontrolujú licencovaní inšpektori, ktorí vydávajú  aj  osvedčenia o kvalite. Majiteľ takéhoto osvedčenia sa zároveň </a:t>
            </a:r>
            <a:r>
              <a:rPr lang="sk-SK" sz="1400" dirty="0" err="1" smtClean="0">
                <a:latin typeface="Arial" pitchFamily="34" charset="0"/>
                <a:cs typeface="Arial" pitchFamily="34" charset="0"/>
              </a:rPr>
              <a:t>zavazuje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, že po dobu 5 rokov zachová minimálne rovnakú kvalitu.</a:t>
            </a:r>
            <a:endParaRPr lang="sk-SK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sk-SK" sz="2400" b="0" dirty="0" smtClean="0">
                <a:latin typeface="Arial" pitchFamily="34" charset="0"/>
                <a:cs typeface="Arial" pitchFamily="34" charset="0"/>
              </a:rPr>
              <a:t>Príklad znaku kvality- Poľská federácia cestovného ruchu</a:t>
            </a:r>
            <a:endParaRPr lang="sk-SK" sz="2400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sz="1600" dirty="0" smtClean="0">
                <a:latin typeface="Arial" pitchFamily="34" charset="0"/>
                <a:cs typeface="Arial" pitchFamily="34" charset="0"/>
              </a:rPr>
              <a:t>Vyhláška MH SR č.277/2008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Zz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. Z 26.júna 2008 stanovuje kategorizáciu ubytovacích zariadení a klasifikačné znaky na ich zaraďovanie do tried formou hviezdičiek od 1 po 4</a:t>
            </a:r>
          </a:p>
          <a:p>
            <a:pPr>
              <a:buNone/>
            </a:pPr>
            <a:r>
              <a:rPr lang="sk-SK" sz="1600" dirty="0" smtClean="0">
                <a:latin typeface="Arial" pitchFamily="34" charset="0"/>
                <a:cs typeface="Arial" pitchFamily="34" charset="0"/>
              </a:rPr>
              <a:t>Penzión- je jednoduché ubytovacie zariadenie hotelového typu s minimálne 5 izbami a maximálne 4 stálymi(pevnými) lôžkami v izbe. Návštevníkom zabezpečuje podávanie raňajok, prípadne celodennú stravu a základné služby</a:t>
            </a:r>
          </a:p>
          <a:p>
            <a:pPr>
              <a:buNone/>
            </a:pPr>
            <a:r>
              <a:rPr lang="sk-SK" sz="1600" dirty="0" smtClean="0">
                <a:latin typeface="Arial" pitchFamily="34" charset="0"/>
                <a:cs typeface="Arial" pitchFamily="34" charset="0"/>
              </a:rPr>
              <a:t>Ubytovanie v súkromí( izba, objekt, prázdninový byt )- predstavuje ubytovanie hostí v izbách rodinných domov alebo sa na tento účel prenajíma celý objekt. Podľa tohto ubytovanie v súkromí  rozdeľujeme do kategórii izba, objekt, prázdninový dom...</a:t>
            </a:r>
          </a:p>
          <a:p>
            <a:pPr>
              <a:buNone/>
            </a:pPr>
            <a:r>
              <a:rPr lang="sk-SK" sz="1600" dirty="0" smtClean="0">
                <a:latin typeface="Arial" pitchFamily="34" charset="0"/>
                <a:cs typeface="Arial" pitchFamily="34" charset="0"/>
              </a:rPr>
              <a:t>Kemping- zelená lúka</a:t>
            </a:r>
          </a:p>
          <a:p>
            <a:pPr>
              <a:buNone/>
            </a:pP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Apartmánový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dom- ubytovacie zariadenie, ktoré je prevádzkované zvyčajne len v sezóne najmenej v 5 apartmánoch spolu s kuchynkou alebo kuchynským kútom.</a:t>
            </a:r>
          </a:p>
          <a:p>
            <a:pPr>
              <a:buNone/>
            </a:pPr>
            <a:r>
              <a:rPr lang="sk-SK" sz="1600" dirty="0" smtClean="0">
                <a:latin typeface="Arial" pitchFamily="34" charset="0"/>
                <a:cs typeface="Arial" pitchFamily="34" charset="0"/>
              </a:rPr>
              <a:t>Apartmán - súbor 2 alebo viacerých miestností na ubytovanie hostí. Jedna z týchto miestností spĺňa podmienky obývacej miestnosti. Súčasťou apartmánu je hygienické zariadenie.</a:t>
            </a:r>
          </a:p>
          <a:p>
            <a:pPr>
              <a:buNone/>
            </a:pPr>
            <a:r>
              <a:rPr lang="sk-SK" sz="1600" dirty="0" smtClean="0">
                <a:latin typeface="Arial" pitchFamily="34" charset="0"/>
                <a:cs typeface="Arial" pitchFamily="34" charset="0"/>
              </a:rPr>
              <a:t>VCR a vplyv na životné prostredie- zohľadniť pri tvorbe kvality</a:t>
            </a:r>
            <a:endParaRPr lang="sk-SK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400" b="0" dirty="0" smtClean="0">
                <a:latin typeface="Arial" pitchFamily="34" charset="0"/>
                <a:cs typeface="Arial" pitchFamily="34" charset="0"/>
              </a:rPr>
              <a:t>Typy zariadení vo vidieckom cestovnom ruchu a agroturistike</a:t>
            </a:r>
            <a:endParaRPr lang="sk-SK" sz="2400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3600" b="0" dirty="0" smtClean="0">
                <a:latin typeface="Arial" pitchFamily="34" charset="0"/>
                <a:cs typeface="Arial" pitchFamily="34" charset="0"/>
              </a:rPr>
              <a:t>Ďakujem za pozornosť</a:t>
            </a:r>
            <a:endParaRPr lang="sk-SK" sz="3600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smtClean="0">
              <a:latin typeface="Arial" pitchFamily="34" charset="0"/>
              <a:cs typeface="Arial" pitchFamily="34" charset="0"/>
            </a:endParaRPr>
          </a:p>
          <a:p>
            <a:r>
              <a:rPr lang="sk-SK" smtClean="0">
                <a:latin typeface="Arial" pitchFamily="34" charset="0"/>
                <a:cs typeface="Arial" pitchFamily="34" charset="0"/>
              </a:rPr>
              <a:t>Ing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. Viera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Paučírová</a:t>
            </a:r>
            <a:endParaRPr lang="sk-SK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741987"/>
          </a:xfrm>
        </p:spPr>
        <p:txBody>
          <a:bodyPr>
            <a:normAutofit/>
          </a:bodyPr>
          <a:lstStyle/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So znakom kvality sa v dnešnej dobe stretávame na každom kroku. Ovplyvňujú nás pri výbere oblečenia, elektroniky, kozmetiky, a pod.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Dotýkajú sa všetkých sektorov 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Kvalita je kľúčový prvok pre úspech vo vysoko konkurenčnom prostredí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Kvalita zvyšuje konkurencie schopnosť výrobkov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Mať svoju značku kvality sa jednoznačne oplatí- značka predáva</a:t>
            </a:r>
          </a:p>
          <a:p>
            <a:pPr>
              <a:buNone/>
            </a:pPr>
            <a:r>
              <a:rPr lang="sk-SK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EÚ zaviedla systém Politiky kvality</a:t>
            </a:r>
          </a:p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    Hlavnou úlohou systému je rozvoj vidieka a hospodárstva na vidieku, predovšetkým v znevýhodnených a vzdialených oblastiach, podpora kultúrnych tradícií , zvyšovanie trhovej hodnoty výrobku, konkurencieschopnosť, ochrana názvu produktov pred zneužitím a napodobňovaním, garantovanie kvality jednotným systémom posudzovania, kontroly a registrácie –</a:t>
            </a:r>
            <a:r>
              <a:rPr lang="sk-SK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 certifikáciu výrobkov a služieb v CR</a:t>
            </a:r>
          </a:p>
          <a:p>
            <a:pPr>
              <a:buNone/>
            </a:pPr>
            <a:r>
              <a:rPr lang="sk-SK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Kvalita- je kľúčom k úspechu</a:t>
            </a:r>
          </a:p>
          <a:p>
            <a:pPr>
              <a:buNone/>
            </a:pPr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endParaRPr lang="sk-SK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sk-SK" sz="2800" b="0" dirty="0" smtClean="0">
                <a:latin typeface="Arial" pitchFamily="34" charset="0"/>
                <a:cs typeface="Arial" pitchFamily="34" charset="0"/>
              </a:rPr>
              <a:t>Kvalitné výrobky a znak kvality</a:t>
            </a:r>
            <a:endParaRPr lang="sk-SK" sz="2800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sz="2000" dirty="0" smtClean="0">
                <a:latin typeface="Arial" pitchFamily="34" charset="0"/>
                <a:cs typeface="Arial" pitchFamily="34" charset="0"/>
              </a:rPr>
              <a:t>Hlavnou  úlohou systému je:</a:t>
            </a:r>
          </a:p>
          <a:p>
            <a:pPr>
              <a:buNone/>
            </a:pPr>
            <a:endParaRPr lang="sk-SK" sz="2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rozvoj vidieka a hospodárstva na vidieku, predovšetkým v znevýhodnených a vzdialených oblastiach,</a:t>
            </a:r>
          </a:p>
          <a:p>
            <a:pPr>
              <a:buFont typeface="Wingdings" pitchFamily="2" charset="2"/>
              <a:buChar char="Ø"/>
            </a:pPr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podpora kultúrnych tradícií,</a:t>
            </a:r>
          </a:p>
          <a:p>
            <a:pPr>
              <a:buNone/>
            </a:pPr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zvyšovanie trhovej hodnoty výrobku a konkurencieschopnosť,</a:t>
            </a:r>
          </a:p>
          <a:p>
            <a:pPr>
              <a:buFont typeface="Wingdings" pitchFamily="2" charset="2"/>
              <a:buChar char="Ø"/>
            </a:pPr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ochrana názvu produktov pred zneužitím a napodobňovaním,</a:t>
            </a:r>
          </a:p>
          <a:p>
            <a:pPr>
              <a:buFont typeface="Wingdings" pitchFamily="2" charset="2"/>
              <a:buChar char="Ø"/>
            </a:pPr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garantovanie kvality jednotným systémom posudzovania, kontroly a registrácie</a:t>
            </a:r>
          </a:p>
          <a:p>
            <a:pPr>
              <a:buFont typeface="Wingdings" pitchFamily="2" charset="2"/>
              <a:buChar char="Ø"/>
            </a:pPr>
            <a:endParaRPr lang="sk-SK" sz="1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sk-SK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k-SK" sz="2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sk-SK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sk-SK" sz="2800" b="0" dirty="0" smtClean="0">
                <a:latin typeface="Arial" pitchFamily="34" charset="0"/>
                <a:cs typeface="Arial" pitchFamily="34" charset="0"/>
              </a:rPr>
              <a:t>Systém Politiky kvality</a:t>
            </a:r>
            <a:endParaRPr lang="sk-SK" sz="2800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nariadenie Rady(ES) č.510/2006 o chránených zemepisných označeniach a chránených označeniach pôvodu poľnohospodárskych výrobkov a potravín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nariadenie Rady(ES) č.509/2006 o zaručených tradičných špecialitách z poľnohospodárskych výrobkov a potravín</a:t>
            </a: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nariadenie Komisie(ES) č.1898/2006, ktorým sa ustanovujú podrobné pravidlá implementácie nariadenia Rady (ES) č. 510/2006 o ochrane zemepisných označení a označení pôvodu poľnohospodárskych výrobkov a potravín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( syry, mäso, mäsové výrobky, ale aj pivo, nápoje z rastlinných extraktov, chlieb, pečivo, keksy, cukrovinky, a ostatné  pekárenské výrobky, prírodné gumy, živice, cestoviny, seno, silice, korok, kvety, okrasné rastliny, vlna, prútie </a:t>
            </a:r>
            <a:r>
              <a:rPr lang="sk-SK" sz="1400" dirty="0" err="1" smtClean="0">
                <a:latin typeface="Arial" pitchFamily="34" charset="0"/>
                <a:cs typeface="Arial" pitchFamily="34" charset="0"/>
              </a:rPr>
              <a:t>atĎ.</a:t>
            </a:r>
            <a:endParaRPr lang="sk-SK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k-SK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sk-SK" sz="1800" dirty="0" smtClean="0">
                <a:latin typeface="Arial" pitchFamily="34" charset="0"/>
                <a:cs typeface="Arial" pitchFamily="34" charset="0"/>
              </a:rPr>
              <a:t>nariadenie Komisie(ES) č.1216/2007, ktorým sa ustanovujú podrobné pravidlá implementácie nariadenia Rady(ES) č.509/2006 o zaručených tradičných špecialitách z poľnohospodárskych výrobkov a potravín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b="0" dirty="0" smtClean="0">
                <a:latin typeface="Arial" pitchFamily="34" charset="0"/>
                <a:cs typeface="Arial" pitchFamily="34" charset="0"/>
              </a:rPr>
              <a:t>Legislatíva EÚ </a:t>
            </a:r>
            <a:r>
              <a:rPr lang="sk-SK" sz="2000" b="0" dirty="0" smtClean="0">
                <a:latin typeface="Arial" pitchFamily="34" charset="0"/>
                <a:cs typeface="Arial" pitchFamily="34" charset="0"/>
              </a:rPr>
              <a:t>prijatými nariadeniami zabezpečuje  zjednotenie používania, registrácie, schvaľovania, ochrany a kontroly </a:t>
            </a:r>
            <a:endParaRPr lang="sk-SK" sz="2800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k-SK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sk-SK" sz="2000" dirty="0" smtClean="0">
                <a:latin typeface="Arial" pitchFamily="34" charset="0"/>
                <a:cs typeface="Arial" pitchFamily="34" charset="0"/>
              </a:rPr>
              <a:t>PDO ( </a:t>
            </a:r>
            <a:r>
              <a:rPr lang="sk-SK" sz="2000" dirty="0" err="1" smtClean="0">
                <a:latin typeface="Arial" pitchFamily="34" charset="0"/>
                <a:cs typeface="Arial" pitchFamily="34" charset="0"/>
              </a:rPr>
              <a:t>Protected</a:t>
            </a:r>
            <a:r>
              <a:rPr lang="sk-SK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2000" dirty="0" err="1" smtClean="0">
                <a:latin typeface="Arial" pitchFamily="34" charset="0"/>
                <a:cs typeface="Arial" pitchFamily="34" charset="0"/>
              </a:rPr>
              <a:t>designation</a:t>
            </a:r>
            <a:r>
              <a:rPr lang="sk-SK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2000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sk-SK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2000" dirty="0" err="1" smtClean="0">
                <a:latin typeface="Arial" pitchFamily="34" charset="0"/>
                <a:cs typeface="Arial" pitchFamily="34" charset="0"/>
              </a:rPr>
              <a:t>origin</a:t>
            </a:r>
            <a:r>
              <a:rPr lang="sk-SK" sz="2000" dirty="0" smtClean="0">
                <a:latin typeface="Arial" pitchFamily="34" charset="0"/>
                <a:cs typeface="Arial" pitchFamily="34" charset="0"/>
              </a:rPr>
              <a:t> )- chránené označenie pôvodu (CHOP )</a:t>
            </a:r>
          </a:p>
          <a:p>
            <a:pPr>
              <a:buNone/>
            </a:pPr>
            <a:endParaRPr lang="sk-SK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sk-SK" sz="2000" dirty="0" smtClean="0">
                <a:latin typeface="Arial" pitchFamily="34" charset="0"/>
                <a:cs typeface="Arial" pitchFamily="34" charset="0"/>
              </a:rPr>
              <a:t>PGI ( </a:t>
            </a:r>
            <a:r>
              <a:rPr lang="sk-SK" sz="2000" dirty="0" err="1" smtClean="0">
                <a:latin typeface="Arial" pitchFamily="34" charset="0"/>
                <a:cs typeface="Arial" pitchFamily="34" charset="0"/>
              </a:rPr>
              <a:t>Protected</a:t>
            </a:r>
            <a:r>
              <a:rPr lang="sk-SK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2000" dirty="0" err="1" smtClean="0">
                <a:latin typeface="Arial" pitchFamily="34" charset="0"/>
                <a:cs typeface="Arial" pitchFamily="34" charset="0"/>
              </a:rPr>
              <a:t>geographical</a:t>
            </a:r>
            <a:r>
              <a:rPr lang="sk-SK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2000" dirty="0" err="1" smtClean="0">
                <a:latin typeface="Arial" pitchFamily="34" charset="0"/>
                <a:cs typeface="Arial" pitchFamily="34" charset="0"/>
              </a:rPr>
              <a:t>indication</a:t>
            </a:r>
            <a:r>
              <a:rPr lang="sk-SK" sz="2000" dirty="0" smtClean="0">
                <a:latin typeface="Arial" pitchFamily="34" charset="0"/>
                <a:cs typeface="Arial" pitchFamily="34" charset="0"/>
              </a:rPr>
              <a:t> )- chránené zemepisné označenie (CHZO )</a:t>
            </a:r>
          </a:p>
          <a:p>
            <a:pPr>
              <a:buNone/>
            </a:pPr>
            <a:endParaRPr lang="sk-SK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sk-SK" sz="2000" dirty="0" smtClean="0">
                <a:latin typeface="Arial" pitchFamily="34" charset="0"/>
                <a:cs typeface="Arial" pitchFamily="34" charset="0"/>
              </a:rPr>
              <a:t>TSG (</a:t>
            </a:r>
            <a:r>
              <a:rPr lang="sk-SK" sz="2000" dirty="0" err="1" smtClean="0">
                <a:latin typeface="Arial" pitchFamily="34" charset="0"/>
                <a:cs typeface="Arial" pitchFamily="34" charset="0"/>
              </a:rPr>
              <a:t>Traditional</a:t>
            </a:r>
            <a:r>
              <a:rPr lang="sk-SK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2000" dirty="0" err="1" smtClean="0">
                <a:latin typeface="Arial" pitchFamily="34" charset="0"/>
                <a:cs typeface="Arial" pitchFamily="34" charset="0"/>
              </a:rPr>
              <a:t>speciality</a:t>
            </a:r>
            <a:r>
              <a:rPr lang="sk-SK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2000" dirty="0" err="1" smtClean="0">
                <a:latin typeface="Arial" pitchFamily="34" charset="0"/>
                <a:cs typeface="Arial" pitchFamily="34" charset="0"/>
              </a:rPr>
              <a:t>guaranteed</a:t>
            </a:r>
            <a:r>
              <a:rPr lang="sk-SK" sz="2000" dirty="0" smtClean="0">
                <a:latin typeface="Arial" pitchFamily="34" charset="0"/>
                <a:cs typeface="Arial" pitchFamily="34" charset="0"/>
              </a:rPr>
              <a:t> )- zaručená tradičná špecialita (ZTŠ )</a:t>
            </a:r>
          </a:p>
          <a:p>
            <a:pPr>
              <a:buNone/>
            </a:pPr>
            <a:endParaRPr lang="sk-SK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k-SK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b="0" dirty="0" smtClean="0">
                <a:latin typeface="Arial" pitchFamily="34" charset="0"/>
                <a:cs typeface="Arial" pitchFamily="34" charset="0"/>
              </a:rPr>
              <a:t>Tri dôležité značky</a:t>
            </a:r>
            <a:endParaRPr lang="sk-SK" sz="2800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395536" y="980728"/>
            <a:ext cx="8291264" cy="5472608"/>
          </a:xfrm>
        </p:spPr>
        <p:txBody>
          <a:bodyPr/>
          <a:lstStyle/>
          <a:p>
            <a:pPr>
              <a:buNone/>
            </a:pPr>
            <a:r>
              <a:rPr lang="sk-SK" sz="2400" b="1" dirty="0" smtClean="0">
                <a:latin typeface="Arial" pitchFamily="34" charset="0"/>
                <a:cs typeface="Arial" pitchFamily="34" charset="0"/>
              </a:rPr>
              <a:t>Chránené označenia pôvodu (</a:t>
            </a:r>
            <a:r>
              <a:rPr lang="sk-SK" sz="2400" dirty="0" smtClean="0">
                <a:latin typeface="Arial" pitchFamily="34" charset="0"/>
                <a:cs typeface="Arial" pitchFamily="34" charset="0"/>
              </a:rPr>
              <a:t>PDO</a:t>
            </a:r>
            <a:r>
              <a:rPr lang="sk-SK" sz="2400" b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sk-SK" sz="2400" dirty="0" smtClean="0">
                <a:latin typeface="Arial" pitchFamily="34" charset="0"/>
                <a:cs typeface="Arial" pitchFamily="34" charset="0"/>
              </a:rPr>
              <a:t>– pôvod </a:t>
            </a:r>
          </a:p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    poľnohospodárskych výrobkov a potravín vyrobených a/alebo spracovaných v regiónoch alebo na miestach, ktoré tieto označenia pomenúvajú, zo surovín pochádzajúcich z tejto oblasti a spracovaných v tejto oblasti</a:t>
            </a:r>
          </a:p>
          <a:p>
            <a:r>
              <a:rPr lang="sk-SK" sz="1600" dirty="0" smtClean="0">
                <a:latin typeface="Arial" pitchFamily="34" charset="0"/>
                <a:cs typeface="Arial" pitchFamily="34" charset="0"/>
              </a:rPr>
              <a:t>predstavuje názov oblasti, určitého miesta alebo tradičný názov požívaný na označenie určitého výrobku</a:t>
            </a:r>
          </a:p>
          <a:p>
            <a:r>
              <a:rPr lang="sk-SK" sz="1600" dirty="0" smtClean="0">
                <a:latin typeface="Arial" pitchFamily="34" charset="0"/>
                <a:cs typeface="Arial" pitchFamily="34" charset="0"/>
              </a:rPr>
              <a:t>pochádza z tejto oblasti, určitého miesta alebo krajiny</a:t>
            </a:r>
          </a:p>
          <a:p>
            <a:r>
              <a:rPr lang="sk-SK" sz="1600" dirty="0" smtClean="0">
                <a:latin typeface="Arial" pitchFamily="34" charset="0"/>
                <a:cs typeface="Arial" pitchFamily="34" charset="0"/>
              </a:rPr>
              <a:t>má kvalitu, alebo vlastnosti, za ktoré podstatne alebo výlučne vďačí daným zemepisným podmienkam vrátane prírodných a ľudských faktorov, a ktorá sa vyrába ,spracováva a pripravuje vo vymedzenej oblasti zemepisnej oblasti</a:t>
            </a:r>
          </a:p>
          <a:p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k-SK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r>
              <a:rPr lang="sk-SK" sz="2800" b="0" dirty="0" smtClean="0">
                <a:latin typeface="Arial" pitchFamily="34" charset="0"/>
                <a:cs typeface="Arial" pitchFamily="34" charset="0"/>
              </a:rPr>
              <a:t>Patria sem:</a:t>
            </a:r>
            <a:br>
              <a:rPr lang="sk-SK" sz="2800" b="0" dirty="0" smtClean="0">
                <a:latin typeface="Arial" pitchFamily="34" charset="0"/>
                <a:cs typeface="Arial" pitchFamily="34" charset="0"/>
              </a:rPr>
            </a:br>
            <a:endParaRPr lang="sk-SK" sz="2800" b="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4221088"/>
            <a:ext cx="180020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077072"/>
            <a:ext cx="1882582" cy="1895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chránené zemepisné označenie- podmienky obdobné, ako pri PDO, umožňuje sa iba využiť surovinové zdroje i z iných, no presne vymedzených lokalít</a:t>
            </a:r>
            <a:r>
              <a:rPr lang="sk-SK" sz="18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Tx/>
              <a:buChar char="-"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je to názov oblasti , určitého miesta, ktorý sa používa na označenie produktu, ktorý pochádza z tejto oblasti</a:t>
            </a:r>
          </a:p>
          <a:p>
            <a:pPr>
              <a:buFontTx/>
              <a:buChar char="-"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má zvláštnu kvalitu , povesť alebo vlastnosti, ktoré možno pripísať tejto zemepisnej oblasti, pôvodu, výroby ,spracovaniu alebo príprave, ktoré sa uskutočňuje v tejto zemepisnej oblasti ( Slovenská bryndza, Skalický </a:t>
            </a:r>
            <a:r>
              <a:rPr lang="sk-SK" sz="1800" dirty="0" err="1" smtClean="0">
                <a:latin typeface="Arial" pitchFamily="34" charset="0"/>
                <a:cs typeface="Arial" pitchFamily="34" charset="0"/>
              </a:rPr>
              <a:t>trdelník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, Slovenská parenica, Slovenský oštiepok )</a:t>
            </a:r>
          </a:p>
          <a:p>
            <a:pPr>
              <a:buNone/>
            </a:pP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566936"/>
          </a:xfrm>
        </p:spPr>
        <p:txBody>
          <a:bodyPr>
            <a:normAutofit/>
          </a:bodyPr>
          <a:lstStyle/>
          <a:p>
            <a:r>
              <a:rPr lang="sk-SK" sz="2400" dirty="0" smtClean="0">
                <a:latin typeface="Arial" pitchFamily="34" charset="0"/>
                <a:cs typeface="Arial" pitchFamily="34" charset="0"/>
              </a:rPr>
              <a:t>Chránené zemepisné označenia (PG</a:t>
            </a:r>
            <a:r>
              <a:rPr lang="sk-SK" sz="2400" b="0" dirty="0" smtClean="0">
                <a:latin typeface="Arial" pitchFamily="34" charset="0"/>
                <a:cs typeface="Arial" pitchFamily="34" charset="0"/>
              </a:rPr>
              <a:t>I, CHZO)</a:t>
            </a:r>
            <a:endParaRPr lang="sk-SK" sz="2400" b="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437112"/>
            <a:ext cx="201930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la">
  <a:themeElements>
    <a:clrScheme name="Hal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al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al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4808</TotalTime>
  <Words>3352</Words>
  <Application>Microsoft Office PowerPoint</Application>
  <PresentationFormat>Prezentácia na obrazovke (4:3)</PresentationFormat>
  <Paragraphs>395</Paragraphs>
  <Slides>39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39</vt:i4>
      </vt:variant>
    </vt:vector>
  </HeadingPairs>
  <TitlesOfParts>
    <vt:vector size="40" baseType="lpstr">
      <vt:lpstr>Hala</vt:lpstr>
      <vt:lpstr>Kvalitné výrobky,  znak kvality, certifikácia</vt:lpstr>
      <vt:lpstr>EÚ- prístup ku kvalite</vt:lpstr>
      <vt:lpstr>pokračovanie</vt:lpstr>
      <vt:lpstr>Kvalitné výrobky a znak kvality</vt:lpstr>
      <vt:lpstr>Systém Politiky kvality</vt:lpstr>
      <vt:lpstr>Legislatíva EÚ prijatými nariadeniami zabezpečuje  zjednotenie používania, registrácie, schvaľovania, ochrany a kontroly </vt:lpstr>
      <vt:lpstr>Tri dôležité značky</vt:lpstr>
      <vt:lpstr>Patria sem: </vt:lpstr>
      <vt:lpstr>Chránené zemepisné označenia (PGI, CHZO)</vt:lpstr>
      <vt:lpstr>Zaručená tradičná špecialita(TSG)-</vt:lpstr>
      <vt:lpstr>Kvalita- regionálny produkt, kultúrna dimenzia produktu v regióne, certifikácia</vt:lpstr>
      <vt:lpstr>Kvalitné výrobky a znak kvality vo vidieckom cestovnom ruchu</vt:lpstr>
      <vt:lpstr>Cestovný ruch vo vidieckom prostredí </vt:lpstr>
      <vt:lpstr>Ako vidiecku turistiku vyrobiť, certifikovať, dostať ju na trh a predať ju ??? </vt:lpstr>
      <vt:lpstr>Certifikácia vo vidieckom CR, základné prvky</vt:lpstr>
      <vt:lpstr>Certifikácia- regionálne produkty </vt:lpstr>
      <vt:lpstr>Snímka 17</vt:lpstr>
      <vt:lpstr>Certifikácia II- kritéria</vt:lpstr>
      <vt:lpstr>  Certifikácia III.</vt:lpstr>
      <vt:lpstr>Certifikácia- sub-kritéria</vt:lpstr>
      <vt:lpstr>Certifikát- značka- logo</vt:lpstr>
      <vt:lpstr>Podpora malých výrobcov a spracovateľov- certifikácia</vt:lpstr>
      <vt:lpstr>Remeslá na vidieku</vt:lpstr>
      <vt:lpstr>Snímka 24</vt:lpstr>
      <vt:lpstr>Kvalita výrobku vo VCR</vt:lpstr>
      <vt:lpstr>Kvalita výrobku CR- značky,certifikáty, ktoré predávajú</vt:lpstr>
      <vt:lpstr>Regionálne  a lokálne predajné miesta</vt:lpstr>
      <vt:lpstr>Ako postupovať pri príprave certifikácie regionálneho výrobku/ produktu</vt:lpstr>
      <vt:lpstr>Ako sa pripraviť na certifikáciu v regióne</vt:lpstr>
      <vt:lpstr>Pokračovanie</vt:lpstr>
      <vt:lpstr>      Certifikačný orgán pre cestovný ruch</vt:lpstr>
      <vt:lpstr>     Kontrola </vt:lpstr>
      <vt:lpstr>Základné podmienky pre udelenie certifikácie vo VCR</vt:lpstr>
      <vt:lpstr>Kritéria</vt:lpstr>
      <vt:lpstr>Pokračovanie</vt:lpstr>
      <vt:lpstr>Príklad znaku kvality-    Farmholidays, Rakúsko</vt:lpstr>
      <vt:lpstr>Príklad znaku kvality- Poľská federácia cestovného ruchu</vt:lpstr>
      <vt:lpstr>Typy zariadení vo vidieckom cestovnom ruchu a agroturistike</vt:lpstr>
      <vt:lpstr>Ďakujem za pozornosť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Viera</dc:creator>
  <cp:lastModifiedBy>Viera</cp:lastModifiedBy>
  <cp:revision>445</cp:revision>
  <dcterms:created xsi:type="dcterms:W3CDTF">2010-09-25T19:03:29Z</dcterms:created>
  <dcterms:modified xsi:type="dcterms:W3CDTF">2011-03-21T12:00:22Z</dcterms:modified>
</cp:coreProperties>
</file>